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7" r:id="rId2"/>
    <p:sldId id="453" r:id="rId3"/>
    <p:sldId id="258" r:id="rId4"/>
    <p:sldId id="259" r:id="rId5"/>
    <p:sldId id="261" r:id="rId6"/>
    <p:sldId id="260" r:id="rId7"/>
    <p:sldId id="271" r:id="rId8"/>
    <p:sldId id="454" r:id="rId9"/>
    <p:sldId id="458" r:id="rId10"/>
    <p:sldId id="459" r:id="rId11"/>
    <p:sldId id="460" r:id="rId12"/>
    <p:sldId id="461" r:id="rId13"/>
    <p:sldId id="462" r:id="rId14"/>
    <p:sldId id="262" r:id="rId15"/>
    <p:sldId id="463" r:id="rId16"/>
    <p:sldId id="464" r:id="rId17"/>
    <p:sldId id="465" r:id="rId18"/>
    <p:sldId id="466" r:id="rId19"/>
    <p:sldId id="467" r:id="rId20"/>
    <p:sldId id="266" r:id="rId21"/>
    <p:sldId id="264" r:id="rId22"/>
    <p:sldId id="263" r:id="rId23"/>
    <p:sldId id="468" r:id="rId24"/>
    <p:sldId id="469" r:id="rId25"/>
    <p:sldId id="471" r:id="rId26"/>
    <p:sldId id="272" r:id="rId27"/>
    <p:sldId id="472" r:id="rId28"/>
    <p:sldId id="273" r:id="rId29"/>
    <p:sldId id="473" r:id="rId30"/>
    <p:sldId id="274" r:id="rId31"/>
    <p:sldId id="275" r:id="rId32"/>
    <p:sldId id="276" r:id="rId33"/>
    <p:sldId id="277" r:id="rId34"/>
    <p:sldId id="278" r:id="rId35"/>
    <p:sldId id="268" r:id="rId36"/>
    <p:sldId id="455" r:id="rId37"/>
    <p:sldId id="269" r:id="rId38"/>
    <p:sldId id="456" r:id="rId39"/>
    <p:sldId id="474" r:id="rId40"/>
    <p:sldId id="270" r:id="rId41"/>
    <p:sldId id="457" r:id="rId42"/>
    <p:sldId id="475" r:id="rId43"/>
    <p:sldId id="476" r:id="rId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78" d="100"/>
          <a:sy n="78" d="100"/>
        </p:scale>
        <p:origin x="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D4201-2DD7-44DA-BC35-16821A8E329A}" type="datetimeFigureOut">
              <a:rPr lang="fr-FR" smtClean="0"/>
              <a:t>17/12/2024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2F9EC-C4FB-47EF-BAE1-EF250BA36E8D}" type="slidenum">
              <a:rPr lang="fr-FR" smtClean="0"/>
              <a:t>‹N°›</a:t>
            </a:fld>
            <a:endParaRPr lang="fr-FR"/>
          </a:p>
        </p:txBody>
      </p:sp>
    </p:spTree>
    <p:extLst>
      <p:ext uri="{BB962C8B-B14F-4D97-AF65-F5344CB8AC3E}">
        <p14:creationId xmlns:p14="http://schemas.microsoft.com/office/powerpoint/2010/main" val="58160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74d723d3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74d723d3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a74d723d3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a1fcfb418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a1fcfb418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a0813db46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a0813db46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6B11657E-4731-4B83-A5E5-9885FFE670B7}"/>
              </a:ext>
            </a:extLst>
          </p:cNvPr>
          <p:cNvSpPr>
            <a:spLocks noGrp="1" noRot="1" noChangeAspect="1" noTextEdit="1"/>
          </p:cNvSpPr>
          <p:nvPr>
            <p:ph type="sldImg"/>
          </p:nvPr>
        </p:nvSpPr>
        <p:spPr>
          <a:ln/>
        </p:spPr>
      </p:sp>
      <p:sp>
        <p:nvSpPr>
          <p:cNvPr id="16387" name="Espace réservé des commentaires 2">
            <a:extLst>
              <a:ext uri="{FF2B5EF4-FFF2-40B4-BE49-F238E27FC236}">
                <a16:creationId xmlns:a16="http://schemas.microsoft.com/office/drawing/2014/main" id="{214D6E28-25F6-421B-A3F9-08A6B47002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Sujets abordés</a:t>
            </a:r>
          </a:p>
          <a:p>
            <a:r>
              <a:rPr lang="fr-FR" altLang="fr-FR"/>
              <a:t>Disciplines mobilidées</a:t>
            </a:r>
          </a:p>
        </p:txBody>
      </p:sp>
      <p:sp>
        <p:nvSpPr>
          <p:cNvPr id="16388" name="Espace réservé du numéro de diapositive 3">
            <a:extLst>
              <a:ext uri="{FF2B5EF4-FFF2-40B4-BE49-F238E27FC236}">
                <a16:creationId xmlns:a16="http://schemas.microsoft.com/office/drawing/2014/main" id="{7A3C3A27-21B1-4634-A42D-AD1783413EF9}"/>
              </a:ext>
            </a:extLst>
          </p:cNvPr>
          <p:cNvSpPr txBox="1">
            <a:spLocks noGrp="1"/>
          </p:cNvSpPr>
          <p:nvPr/>
        </p:nvSpPr>
        <p:spPr bwMode="auto">
          <a:xfrm>
            <a:off x="4027488" y="9721850"/>
            <a:ext cx="30749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46" tIns="47373" rIns="94746" bIns="47373" anchor="b"/>
          <a:lstStyle>
            <a:lvl1pPr defTabSz="455613">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defTabSz="455613">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defTabSz="455613">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defTabSz="455613">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defTabSz="455613">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pPr>
            <a:fld id="{9A2FD635-DB5C-4E4E-863F-B43A5F5ABE62}" type="slidenum">
              <a:rPr lang="fr-FR" altLang="fr-FR"/>
              <a:pPr algn="r" eaLnBrk="1" hangingPunct="1">
                <a:spcBef>
                  <a:spcPct val="0"/>
                </a:spcBef>
              </a:pPr>
              <a:t>2</a:t>
            </a:fld>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0813db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0813db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4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1" name="Google Shape;2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5405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714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1" name="Google Shape;2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9" name="Google Shape;25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1fcfb4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1fcfb4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729FCF"/>
          </a:solidFill>
          <a:ln w="25400" cap="flat" cmpd="sng">
            <a:solidFill>
              <a:srgbClr val="3465A4"/>
            </a:solidFill>
            <a:prstDash val="solid"/>
            <a:round/>
            <a:headEnd type="none" w="sm" len="sm"/>
            <a:tailEnd type="none" w="sm" len="sm"/>
          </a:ln>
        </p:spPr>
      </p:sp>
      <p:sp>
        <p:nvSpPr>
          <p:cNvPr id="267" name="Google Shape;267;p21:notes"/>
          <p:cNvSpPr txBox="1">
            <a:spLocks noGrp="1"/>
          </p:cNvSpPr>
          <p:nvPr>
            <p:ph type="body" idx="1"/>
          </p:nvPr>
        </p:nvSpPr>
        <p:spPr>
          <a:xfrm>
            <a:off x="945927" y="4861537"/>
            <a:ext cx="5206926" cy="46054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1fcfb41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1fcfb41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1fcfb41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1fcfb41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70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5213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58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a1fcfb418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a1fcfb41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78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53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1fcfb418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1fcfb41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0813db463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0813db46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1828F-649A-4427-9539-F19A1A30684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3D8785B-8C2F-47D9-8991-019D4E9AB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226C49B-E38B-417B-9B85-5DCC72DA2A8C}"/>
              </a:ext>
            </a:extLst>
          </p:cNvPr>
          <p:cNvSpPr>
            <a:spLocks noGrp="1"/>
          </p:cNvSpPr>
          <p:nvPr>
            <p:ph type="dt" sz="half" idx="10"/>
          </p:nvPr>
        </p:nvSpPr>
        <p:spPr/>
        <p:txBody>
          <a:bodyPr/>
          <a:lstStyle/>
          <a:p>
            <a:fld id="{D3528F0B-4DB3-44BD-B3B5-4E08072BCA10}" type="datetime1">
              <a:rPr lang="fr-FR" smtClean="0"/>
              <a:t>17/12/2024</a:t>
            </a:fld>
            <a:endParaRPr lang="fr-FR"/>
          </a:p>
        </p:txBody>
      </p:sp>
      <p:sp>
        <p:nvSpPr>
          <p:cNvPr id="5" name="Espace réservé du pied de page 4">
            <a:extLst>
              <a:ext uri="{FF2B5EF4-FFF2-40B4-BE49-F238E27FC236}">
                <a16:creationId xmlns:a16="http://schemas.microsoft.com/office/drawing/2014/main" id="{3D9405B2-B7EC-4B57-BA7C-45C3CAC3A7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48110B-889D-472B-959D-485A54AFAE32}"/>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183794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08D72-C577-4A99-9E57-9F68964A00A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2770E40-6AD5-45BD-A80A-F44CB9BAF1C5}"/>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405080-4E87-49DC-BCF6-435654505ACA}"/>
              </a:ext>
            </a:extLst>
          </p:cNvPr>
          <p:cNvSpPr>
            <a:spLocks noGrp="1"/>
          </p:cNvSpPr>
          <p:nvPr>
            <p:ph type="dt" sz="half" idx="10"/>
          </p:nvPr>
        </p:nvSpPr>
        <p:spPr/>
        <p:txBody>
          <a:bodyPr/>
          <a:lstStyle/>
          <a:p>
            <a:fld id="{AC575889-EB71-41A5-AE20-81B2CD9A9E77}" type="datetime1">
              <a:rPr lang="fr-FR" smtClean="0"/>
              <a:t>17/12/2024</a:t>
            </a:fld>
            <a:endParaRPr lang="fr-FR"/>
          </a:p>
        </p:txBody>
      </p:sp>
      <p:sp>
        <p:nvSpPr>
          <p:cNvPr id="5" name="Espace réservé du pied de page 4">
            <a:extLst>
              <a:ext uri="{FF2B5EF4-FFF2-40B4-BE49-F238E27FC236}">
                <a16:creationId xmlns:a16="http://schemas.microsoft.com/office/drawing/2014/main" id="{F5BE48B6-E8A4-426F-8FC9-45718C93D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3A8B6D-E343-49C7-A2FC-EF6FEFA17279}"/>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88886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21ACB0D-DA4D-4121-9D57-6D884CE28F5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27A3F52-9657-466C-872F-3E3C1B2B1E0E}"/>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306CE0-9268-46E6-BF1E-A67F9F2C834C}"/>
              </a:ext>
            </a:extLst>
          </p:cNvPr>
          <p:cNvSpPr>
            <a:spLocks noGrp="1"/>
          </p:cNvSpPr>
          <p:nvPr>
            <p:ph type="dt" sz="half" idx="10"/>
          </p:nvPr>
        </p:nvSpPr>
        <p:spPr/>
        <p:txBody>
          <a:bodyPr/>
          <a:lstStyle/>
          <a:p>
            <a:fld id="{DCA50DD0-90F1-4DE1-8694-01D2278FEA68}" type="datetime1">
              <a:rPr lang="fr-FR" smtClean="0"/>
              <a:t>17/12/2024</a:t>
            </a:fld>
            <a:endParaRPr lang="fr-FR"/>
          </a:p>
        </p:txBody>
      </p:sp>
      <p:sp>
        <p:nvSpPr>
          <p:cNvPr id="5" name="Espace réservé du pied de page 4">
            <a:extLst>
              <a:ext uri="{FF2B5EF4-FFF2-40B4-BE49-F238E27FC236}">
                <a16:creationId xmlns:a16="http://schemas.microsoft.com/office/drawing/2014/main" id="{216788EA-7E25-4508-B872-1A29EAD14D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B72D05-3263-4FEB-9838-99F366DADED0}"/>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5521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258128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914F5-8AF4-47AD-9C3A-C0C4A4142B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BAE8BC5-BDC4-438D-9F1C-D245AFAAE7D3}"/>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CF064D-34C6-4022-B15E-4338D8DDE24F}"/>
              </a:ext>
            </a:extLst>
          </p:cNvPr>
          <p:cNvSpPr>
            <a:spLocks noGrp="1"/>
          </p:cNvSpPr>
          <p:nvPr>
            <p:ph type="dt" sz="half" idx="10"/>
          </p:nvPr>
        </p:nvSpPr>
        <p:spPr/>
        <p:txBody>
          <a:bodyPr/>
          <a:lstStyle/>
          <a:p>
            <a:fld id="{98C7DD53-476C-44D7-9D44-1DC97C7575C1}" type="datetime1">
              <a:rPr lang="fr-FR" smtClean="0"/>
              <a:t>17/12/2024</a:t>
            </a:fld>
            <a:endParaRPr lang="fr-FR"/>
          </a:p>
        </p:txBody>
      </p:sp>
      <p:sp>
        <p:nvSpPr>
          <p:cNvPr id="5" name="Espace réservé du pied de page 4">
            <a:extLst>
              <a:ext uri="{FF2B5EF4-FFF2-40B4-BE49-F238E27FC236}">
                <a16:creationId xmlns:a16="http://schemas.microsoft.com/office/drawing/2014/main" id="{E30A1FFA-6026-4472-A8ED-E16FB0B65B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2D16821-5BD3-4C1B-AD52-E2F4F845C982}"/>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584945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54332-1B1D-4FDC-9649-B2D88C23C04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1BEEDF1-FFAA-409E-B227-D34A5F644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B39C962-5DD9-4BBE-96B2-698AB460A967}"/>
              </a:ext>
            </a:extLst>
          </p:cNvPr>
          <p:cNvSpPr>
            <a:spLocks noGrp="1"/>
          </p:cNvSpPr>
          <p:nvPr>
            <p:ph type="dt" sz="half" idx="10"/>
          </p:nvPr>
        </p:nvSpPr>
        <p:spPr/>
        <p:txBody>
          <a:bodyPr/>
          <a:lstStyle/>
          <a:p>
            <a:fld id="{133A7E0D-11D4-49DA-B5EC-BDDCF9E4326D}" type="datetime1">
              <a:rPr lang="fr-FR" smtClean="0"/>
              <a:t>17/12/2024</a:t>
            </a:fld>
            <a:endParaRPr lang="fr-FR"/>
          </a:p>
        </p:txBody>
      </p:sp>
      <p:sp>
        <p:nvSpPr>
          <p:cNvPr id="5" name="Espace réservé du pied de page 4">
            <a:extLst>
              <a:ext uri="{FF2B5EF4-FFF2-40B4-BE49-F238E27FC236}">
                <a16:creationId xmlns:a16="http://schemas.microsoft.com/office/drawing/2014/main" id="{2A9F8B82-49F4-4EDB-BBC6-A8C5127B8F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1BCE69-93DF-46F8-8756-FDAD01DDF598}"/>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18375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1C7DA-3187-46D7-84FF-A29B2DEB6A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A65A89D-2E5E-49CB-94D9-2F7032760E8D}"/>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F12B5B5-453B-468C-9D98-05F81D24160A}"/>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1F88BE8-8D08-4497-B221-4C591C247ACF}"/>
              </a:ext>
            </a:extLst>
          </p:cNvPr>
          <p:cNvSpPr>
            <a:spLocks noGrp="1"/>
          </p:cNvSpPr>
          <p:nvPr>
            <p:ph type="dt" sz="half" idx="10"/>
          </p:nvPr>
        </p:nvSpPr>
        <p:spPr/>
        <p:txBody>
          <a:bodyPr/>
          <a:lstStyle/>
          <a:p>
            <a:fld id="{FFA2FFF6-45F4-4A40-8805-4D369189BB57}" type="datetime1">
              <a:rPr lang="fr-FR" smtClean="0"/>
              <a:t>17/12/2024</a:t>
            </a:fld>
            <a:endParaRPr lang="fr-FR"/>
          </a:p>
        </p:txBody>
      </p:sp>
      <p:sp>
        <p:nvSpPr>
          <p:cNvPr id="6" name="Espace réservé du pied de page 5">
            <a:extLst>
              <a:ext uri="{FF2B5EF4-FFF2-40B4-BE49-F238E27FC236}">
                <a16:creationId xmlns:a16="http://schemas.microsoft.com/office/drawing/2014/main" id="{28F49833-E9AA-4512-8C9E-E3925343F75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F849DF9-9475-471B-AA05-D7556BB8DF34}"/>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867819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48A7E9-A20A-403E-B3BF-780C07AF0F7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E044814-6F3E-4C06-8DC2-B1570BF80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A12020B9-50F9-4F17-8B30-B1B694447CC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9FE93-4675-4244-94A9-8EB73135D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F3CCF174-8895-41E3-9839-88B538CF978A}"/>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DC94552-6AC2-4EB3-B99F-5EA5A5053D98}"/>
              </a:ext>
            </a:extLst>
          </p:cNvPr>
          <p:cNvSpPr>
            <a:spLocks noGrp="1"/>
          </p:cNvSpPr>
          <p:nvPr>
            <p:ph type="dt" sz="half" idx="10"/>
          </p:nvPr>
        </p:nvSpPr>
        <p:spPr/>
        <p:txBody>
          <a:bodyPr/>
          <a:lstStyle/>
          <a:p>
            <a:fld id="{6DB2A534-1DEC-46EC-BE48-104F20553AF1}" type="datetime1">
              <a:rPr lang="fr-FR" smtClean="0"/>
              <a:t>17/12/2024</a:t>
            </a:fld>
            <a:endParaRPr lang="fr-FR"/>
          </a:p>
        </p:txBody>
      </p:sp>
      <p:sp>
        <p:nvSpPr>
          <p:cNvPr id="8" name="Espace réservé du pied de page 7">
            <a:extLst>
              <a:ext uri="{FF2B5EF4-FFF2-40B4-BE49-F238E27FC236}">
                <a16:creationId xmlns:a16="http://schemas.microsoft.com/office/drawing/2014/main" id="{D7FB8D78-0A0F-489D-9B18-61109000045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CD83D7A-8C07-4BDE-83CB-3C69A15CC680}"/>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19045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D4A14-6867-4134-AACF-C2598A8E4D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33CB8B-E78A-4A5C-8916-5AA98049A233}"/>
              </a:ext>
            </a:extLst>
          </p:cNvPr>
          <p:cNvSpPr>
            <a:spLocks noGrp="1"/>
          </p:cNvSpPr>
          <p:nvPr>
            <p:ph type="dt" sz="half" idx="10"/>
          </p:nvPr>
        </p:nvSpPr>
        <p:spPr/>
        <p:txBody>
          <a:bodyPr/>
          <a:lstStyle/>
          <a:p>
            <a:fld id="{7EE9942D-126B-419A-8B1F-4C3D369A78C1}" type="datetime1">
              <a:rPr lang="fr-FR" smtClean="0"/>
              <a:t>17/12/2024</a:t>
            </a:fld>
            <a:endParaRPr lang="fr-FR"/>
          </a:p>
        </p:txBody>
      </p:sp>
      <p:sp>
        <p:nvSpPr>
          <p:cNvPr id="4" name="Espace réservé du pied de page 3">
            <a:extLst>
              <a:ext uri="{FF2B5EF4-FFF2-40B4-BE49-F238E27FC236}">
                <a16:creationId xmlns:a16="http://schemas.microsoft.com/office/drawing/2014/main" id="{5F16C692-6A3C-470C-A959-D373C65C8D6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3A85379-3508-4AC6-B9C0-CB173D7089C9}"/>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86697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A636B7B-8502-474F-B5FA-EE2B18F5F99F}"/>
              </a:ext>
            </a:extLst>
          </p:cNvPr>
          <p:cNvSpPr>
            <a:spLocks noGrp="1"/>
          </p:cNvSpPr>
          <p:nvPr>
            <p:ph type="dt" sz="half" idx="10"/>
          </p:nvPr>
        </p:nvSpPr>
        <p:spPr/>
        <p:txBody>
          <a:bodyPr/>
          <a:lstStyle/>
          <a:p>
            <a:fld id="{B7F2E4B1-8C51-4A1E-BB9B-0BC80734B925}" type="datetime1">
              <a:rPr lang="fr-FR" smtClean="0"/>
              <a:t>17/12/2024</a:t>
            </a:fld>
            <a:endParaRPr lang="fr-FR"/>
          </a:p>
        </p:txBody>
      </p:sp>
      <p:sp>
        <p:nvSpPr>
          <p:cNvPr id="3" name="Espace réservé du pied de page 2">
            <a:extLst>
              <a:ext uri="{FF2B5EF4-FFF2-40B4-BE49-F238E27FC236}">
                <a16:creationId xmlns:a16="http://schemas.microsoft.com/office/drawing/2014/main" id="{E55646EF-95B7-4CC6-9B92-8CD21C26CC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428242D-DFFD-4EBE-ADB2-7B75D03AB32A}"/>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191443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03C64-D3F7-4CA0-8239-59170D86E23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9F83C4-1204-4434-9A71-54D9AF364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E3D168-616A-4BEC-9B35-2DD15A05E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23D52931-D3D3-4354-9078-39F2509EDE09}"/>
              </a:ext>
            </a:extLst>
          </p:cNvPr>
          <p:cNvSpPr>
            <a:spLocks noGrp="1"/>
          </p:cNvSpPr>
          <p:nvPr>
            <p:ph type="dt" sz="half" idx="10"/>
          </p:nvPr>
        </p:nvSpPr>
        <p:spPr/>
        <p:txBody>
          <a:bodyPr/>
          <a:lstStyle/>
          <a:p>
            <a:fld id="{E2161FDB-2B6D-4C04-A065-70F1AC4BB2E2}" type="datetime1">
              <a:rPr lang="fr-FR" smtClean="0"/>
              <a:t>17/12/2024</a:t>
            </a:fld>
            <a:endParaRPr lang="fr-FR"/>
          </a:p>
        </p:txBody>
      </p:sp>
      <p:sp>
        <p:nvSpPr>
          <p:cNvPr id="6" name="Espace réservé du pied de page 5">
            <a:extLst>
              <a:ext uri="{FF2B5EF4-FFF2-40B4-BE49-F238E27FC236}">
                <a16:creationId xmlns:a16="http://schemas.microsoft.com/office/drawing/2014/main" id="{077E7A26-B423-4846-A453-1E006C90E4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2F675C-319A-46A3-B4A1-9E003B8B578A}"/>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4231047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512F7-7A2C-43CA-A080-6722A99FA1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0CF5B0B-9DCC-4381-B822-AB5DE1BA0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9589D1-A1F3-48C7-B10E-A6D13412C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AA7760E-553B-4C2D-B5A9-4F67B11C4D70}"/>
              </a:ext>
            </a:extLst>
          </p:cNvPr>
          <p:cNvSpPr>
            <a:spLocks noGrp="1"/>
          </p:cNvSpPr>
          <p:nvPr>
            <p:ph type="dt" sz="half" idx="10"/>
          </p:nvPr>
        </p:nvSpPr>
        <p:spPr/>
        <p:txBody>
          <a:bodyPr/>
          <a:lstStyle/>
          <a:p>
            <a:fld id="{0AA6C440-4574-4641-B772-91BA18D1DAAF}" type="datetime1">
              <a:rPr lang="fr-FR" smtClean="0"/>
              <a:t>17/12/2024</a:t>
            </a:fld>
            <a:endParaRPr lang="fr-FR"/>
          </a:p>
        </p:txBody>
      </p:sp>
      <p:sp>
        <p:nvSpPr>
          <p:cNvPr id="6" name="Espace réservé du pied de page 5">
            <a:extLst>
              <a:ext uri="{FF2B5EF4-FFF2-40B4-BE49-F238E27FC236}">
                <a16:creationId xmlns:a16="http://schemas.microsoft.com/office/drawing/2014/main" id="{081EFF1A-A1F5-4696-BDB2-75414BF8E8C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487C52-A5FE-4BCE-834D-5ACD63A8C88B}"/>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07327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BC0FBBC-1ACF-488F-9AD5-3CBD30262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94A1FA1-1DD8-4608-A6E2-267DDDDB37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A8BC66-B3EF-45AA-8663-F8DFC45A7E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1CEDC-8B5E-4475-8827-87C966898B81}" type="datetime1">
              <a:rPr lang="fr-FR" smtClean="0"/>
              <a:t>17/12/2024</a:t>
            </a:fld>
            <a:endParaRPr lang="fr-FR"/>
          </a:p>
        </p:txBody>
      </p:sp>
      <p:sp>
        <p:nvSpPr>
          <p:cNvPr id="5" name="Espace réservé du pied de page 4">
            <a:extLst>
              <a:ext uri="{FF2B5EF4-FFF2-40B4-BE49-F238E27FC236}">
                <a16:creationId xmlns:a16="http://schemas.microsoft.com/office/drawing/2014/main" id="{AEA3E86C-BBF4-424B-9400-58EDC001F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1BF9FE9-6FA0-4B05-9CA5-EF13D1781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C398A-F763-4301-B81B-09CBB979320A}" type="slidenum">
              <a:rPr lang="fr-FR" smtClean="0"/>
              <a:t>‹N°›</a:t>
            </a:fld>
            <a:endParaRPr lang="fr-FR" dirty="0"/>
          </a:p>
        </p:txBody>
      </p:sp>
      <p:pic>
        <p:nvPicPr>
          <p:cNvPr id="8" name="Image 7">
            <a:extLst>
              <a:ext uri="{FF2B5EF4-FFF2-40B4-BE49-F238E27FC236}">
                <a16:creationId xmlns:a16="http://schemas.microsoft.com/office/drawing/2014/main" id="{42911634-67A1-4854-B265-E229787E993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804307" y="6356350"/>
            <a:ext cx="1380862" cy="383440"/>
          </a:xfrm>
          <a:prstGeom prst="rect">
            <a:avLst/>
          </a:prstGeom>
        </p:spPr>
      </p:pic>
      <p:pic>
        <p:nvPicPr>
          <p:cNvPr id="10" name="Image 9">
            <a:extLst>
              <a:ext uri="{FF2B5EF4-FFF2-40B4-BE49-F238E27FC236}">
                <a16:creationId xmlns:a16="http://schemas.microsoft.com/office/drawing/2014/main" id="{03E77E13-37B8-49F6-81BD-A3B19C7622E6}"/>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7225" t="71191" r="12359" b="1723"/>
          <a:stretch/>
        </p:blipFill>
        <p:spPr>
          <a:xfrm>
            <a:off x="302079" y="6270908"/>
            <a:ext cx="1420585" cy="536008"/>
          </a:xfrm>
          <a:prstGeom prst="rect">
            <a:avLst/>
          </a:prstGeom>
        </p:spPr>
      </p:pic>
    </p:spTree>
    <p:extLst>
      <p:ext uri="{BB962C8B-B14F-4D97-AF65-F5344CB8AC3E}">
        <p14:creationId xmlns:p14="http://schemas.microsoft.com/office/powerpoint/2010/main" val="120749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raphael.royaute@inrae.fr"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hyperlink" Target="mailto:lisa.gollot@inrae.fr"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doi.org/10.1093/conphys/coac042" TargetMode="External"/><Relationship Id="rId7"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hyperlink" Target="https://doi.org/10.1016/j.agee.2020.107167" TargetMode="External"/><Relationship Id="rId5" Type="http://schemas.openxmlformats.org/officeDocument/2006/relationships/hyperlink" Target="https://doi.org/10.1007/s11356-019-06985-z" TargetMode="External"/><Relationship Id="rId4" Type="http://schemas.openxmlformats.org/officeDocument/2006/relationships/hyperlink" Target="https://doi.org/10.1016/j.ecoenv.2019.06.049"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mailto:raphael.royaute@inrae.fr"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hyperlink" Target="https://bassinversant.org/video-berges-vivantes-regards-croises-sur-la-biodiversite-des-berges-de-cours-deau-ofb-inrae/" TargetMode="External"/><Relationship Id="rId5" Type="http://schemas.openxmlformats.org/officeDocument/2006/relationships/image" Target="../media/image25.jpeg"/><Relationship Id="rId4" Type="http://schemas.openxmlformats.org/officeDocument/2006/relationships/hyperlink" Target="mailto:quentin.devalloir@ofb.gouv.f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hyperlink" Target="https://bassinversant.org/video-berges-vivantes-regards-croises-sur-la-biodiversite-des-berges-de-cours-deau-ofb-inra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bassinversant.org/video-berges-vivantes-regards-croises-sur-la-biodiversite-des-berges-de-cours-deau-ofb-inra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mailto:remy.beaudouin@ineris.fr"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hyperlink" Target="mailto:blanche.goddyn@ineris.fr"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371/journal.pone.0125841" TargetMode="External"/><Relationship Id="rId7"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hyperlink" Target="https://doi.org/10.1002/etc.5640" TargetMode="External"/><Relationship Id="rId5" Type="http://schemas.openxmlformats.org/officeDocument/2006/relationships/hyperlink" Target="https://doi.org/10.1021/acs.est.6b06230" TargetMode="External"/><Relationship Id="rId4" Type="http://schemas.openxmlformats.org/officeDocument/2006/relationships/hyperlink" Target="https://doi.org/10.1021/es404301q"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albert.pare@ineris.fr"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hyperlink" Target="mailto:florence.zeman@ineris.fr"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doi.org/10.1016/j.taap.2023.116495"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hyperlink" Target="https://doi.org/10.1007/BF01691946" TargetMode="External"/><Relationship Id="rId4" Type="http://schemas.openxmlformats.org/officeDocument/2006/relationships/hyperlink" Target="https://doi.org/10.1016/j.etap.2008.08.014"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posit.co/downloads/" TargetMode="External"/><Relationship Id="rId2" Type="http://schemas.openxmlformats.org/officeDocument/2006/relationships/hyperlink" Target="https://cran.r-project.org/bin/windows/base/old/4.2.2/" TargetMode="External"/><Relationship Id="rId1" Type="http://schemas.openxmlformats.org/officeDocument/2006/relationships/slideLayout" Target="../slideLayouts/slideLayout12.xml"/><Relationship Id="rId4" Type="http://schemas.openxmlformats.org/officeDocument/2006/relationships/hyperlink" Target="https://ccl.northwestern.edu/netlogo/download.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857249"/>
            <a:ext cx="11360800" cy="1856317"/>
          </a:xfrm>
          <a:prstGeom prst="rect">
            <a:avLst/>
          </a:prstGeom>
        </p:spPr>
        <p:txBody>
          <a:bodyPr spcFirstLastPara="1" vert="horz" wrap="square" lIns="121900" tIns="121900" rIns="121900" bIns="121900" rtlCol="0" anchor="b" anchorCtr="0">
            <a:normAutofit fontScale="90000"/>
          </a:bodyPr>
          <a:lstStyle/>
          <a:p>
            <a:pPr>
              <a:spcBef>
                <a:spcPts val="0"/>
              </a:spcBef>
            </a:pPr>
            <a:r>
              <a:rPr lang="fr" dirty="0"/>
              <a:t>Introduction à la modélisation </a:t>
            </a:r>
            <a:r>
              <a:rPr lang="fr-FR" dirty="0"/>
              <a:t>des risques liés aux contaminants</a:t>
            </a:r>
            <a:endParaRPr dirty="0"/>
          </a:p>
        </p:txBody>
      </p:sp>
      <p:pic>
        <p:nvPicPr>
          <p:cNvPr id="56" name="Google Shape;56;p13"/>
          <p:cNvPicPr preferRelativeResize="0"/>
          <p:nvPr/>
        </p:nvPicPr>
        <p:blipFill>
          <a:blip r:embed="rId3">
            <a:alphaModFix/>
          </a:blip>
          <a:stretch>
            <a:fillRect/>
          </a:stretch>
        </p:blipFill>
        <p:spPr>
          <a:xfrm>
            <a:off x="3638533" y="3058742"/>
            <a:ext cx="4690400" cy="2478400"/>
          </a:xfrm>
          <a:prstGeom prst="roundRect">
            <a:avLst>
              <a:gd name="adj" fmla="val 16667"/>
            </a:avLst>
          </a:prstGeom>
          <a:noFill/>
          <a:ln>
            <a:noFill/>
          </a:ln>
        </p:spPr>
      </p:pic>
      <p:sp>
        <p:nvSpPr>
          <p:cNvPr id="3" name="Espace réservé du numéro de diapositive 2">
            <a:extLst>
              <a:ext uri="{FF2B5EF4-FFF2-40B4-BE49-F238E27FC236}">
                <a16:creationId xmlns:a16="http://schemas.microsoft.com/office/drawing/2014/main" id="{73CF08B8-4405-469A-B00C-6B4E95F1DB56}"/>
              </a:ext>
            </a:extLst>
          </p:cNvPr>
          <p:cNvSpPr>
            <a:spLocks noGrp="1"/>
          </p:cNvSpPr>
          <p:nvPr>
            <p:ph type="sldNum" sz="quarter" idx="12"/>
          </p:nvPr>
        </p:nvSpPr>
        <p:spPr/>
        <p:txBody>
          <a:bodyPr/>
          <a:lstStyle/>
          <a:p>
            <a:fld id="{A7AC398A-F763-4301-B81B-09CBB979320A}" type="slidenum">
              <a:rPr lang="fr-FR" smtClean="0"/>
              <a:t>1</a:t>
            </a:fld>
            <a:endParaRPr lang="fr-FR" dirty="0"/>
          </a:p>
        </p:txBody>
      </p:sp>
      <p:sp>
        <p:nvSpPr>
          <p:cNvPr id="6" name="ZoneTexte 5">
            <a:extLst>
              <a:ext uri="{FF2B5EF4-FFF2-40B4-BE49-F238E27FC236}">
                <a16:creationId xmlns:a16="http://schemas.microsoft.com/office/drawing/2014/main" id="{E0A1B41C-CB98-4AC5-A2E9-666E5FE8ED73}"/>
              </a:ext>
            </a:extLst>
          </p:cNvPr>
          <p:cNvSpPr txBox="1"/>
          <p:nvPr/>
        </p:nvSpPr>
        <p:spPr>
          <a:xfrm>
            <a:off x="3707931" y="6356350"/>
            <a:ext cx="8301733" cy="369332"/>
          </a:xfrm>
          <a:prstGeom prst="rect">
            <a:avLst/>
          </a:prstGeom>
          <a:solidFill>
            <a:schemeClr val="bg1"/>
          </a:solidFill>
        </p:spPr>
        <p:txBody>
          <a:bodyPr wrap="square" rtlCol="0">
            <a:spAutoFit/>
          </a:bodyPr>
          <a:lstStyle/>
          <a:p>
            <a:r>
              <a:rPr lang="fr-FR" dirty="0"/>
              <a:t>Carole Bedos, Rémy Beaudouin, Florence Carpentier, Juliette </a:t>
            </a:r>
            <a:r>
              <a:rPr lang="fr-FR" dirty="0" err="1"/>
              <a:t>Faburé</a:t>
            </a:r>
            <a:r>
              <a:rPr lang="fr-FR" dirty="0"/>
              <a:t>, Raphaël Royauté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Google Shape;110;p4"/>
          <p:cNvPicPr preferRelativeResize="0"/>
          <p:nvPr/>
        </p:nvPicPr>
        <p:blipFill rotWithShape="1">
          <a:blip r:embed="rId3">
            <a:alphaModFix/>
          </a:blip>
          <a:srcRect/>
          <a:stretch/>
        </p:blipFill>
        <p:spPr>
          <a:xfrm>
            <a:off x="3627846" y="1281794"/>
            <a:ext cx="6430554" cy="5415783"/>
          </a:xfrm>
          <a:prstGeom prst="rect">
            <a:avLst/>
          </a:prstGeom>
          <a:noFill/>
          <a:ln>
            <a:noFill/>
          </a:ln>
        </p:spPr>
      </p:pic>
      <p:sp>
        <p:nvSpPr>
          <p:cNvPr id="6" name="Rectangle : coins arrondis 5">
            <a:extLst>
              <a:ext uri="{FF2B5EF4-FFF2-40B4-BE49-F238E27FC236}">
                <a16:creationId xmlns:a16="http://schemas.microsoft.com/office/drawing/2014/main" id="{A8C38DB2-1DA0-4D9B-A496-162732D262B1}"/>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DAD37FAD-A2B2-43F2-98C0-5065F2A752ED}"/>
              </a:ext>
            </a:extLst>
          </p:cNvPr>
          <p:cNvSpPr>
            <a:spLocks noGrp="1"/>
          </p:cNvSpPr>
          <p:nvPr>
            <p:ph type="sldNum" sz="quarter" idx="12"/>
          </p:nvPr>
        </p:nvSpPr>
        <p:spPr/>
        <p:txBody>
          <a:bodyPr/>
          <a:lstStyle/>
          <a:p>
            <a:fld id="{A7AC398A-F763-4301-B81B-09CBB979320A}" type="slidenum">
              <a:rPr lang="fr-FR" smtClean="0"/>
              <a:t>10</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6" name="Google Shape;116;p5"/>
          <p:cNvPicPr preferRelativeResize="0"/>
          <p:nvPr/>
        </p:nvPicPr>
        <p:blipFill rotWithShape="1">
          <a:blip r:embed="rId3">
            <a:alphaModFix/>
          </a:blip>
          <a:srcRect t="16907" b="38866"/>
          <a:stretch/>
        </p:blipFill>
        <p:spPr>
          <a:xfrm>
            <a:off x="230690" y="2084800"/>
            <a:ext cx="6769227" cy="3841750"/>
          </a:xfrm>
          <a:prstGeom prst="rect">
            <a:avLst/>
          </a:prstGeom>
          <a:noFill/>
          <a:ln>
            <a:noFill/>
          </a:ln>
        </p:spPr>
      </p:pic>
      <p:pic>
        <p:nvPicPr>
          <p:cNvPr id="117" name="Google Shape;117;p5"/>
          <p:cNvPicPr preferRelativeResize="0"/>
          <p:nvPr/>
        </p:nvPicPr>
        <p:blipFill rotWithShape="1">
          <a:blip r:embed="rId3">
            <a:alphaModFix/>
          </a:blip>
          <a:srcRect l="10931" t="61277" r="21903" b="1994"/>
          <a:stretch/>
        </p:blipFill>
        <p:spPr>
          <a:xfrm>
            <a:off x="6486628" y="2179030"/>
            <a:ext cx="5474682" cy="3841750"/>
          </a:xfrm>
          <a:prstGeom prst="rect">
            <a:avLst/>
          </a:prstGeom>
          <a:noFill/>
          <a:ln>
            <a:noFill/>
          </a:ln>
        </p:spPr>
      </p:pic>
      <p:pic>
        <p:nvPicPr>
          <p:cNvPr id="118" name="Google Shape;118;p5" descr="Modélisation et simulation d'écosystèmes : des modèles déterministes aux  simulations à événements discrets - Patrick Coquillard - Librairie Mollat  Bordeaux"/>
          <p:cNvPicPr preferRelativeResize="0"/>
          <p:nvPr/>
        </p:nvPicPr>
        <p:blipFill rotWithShape="1">
          <a:blip r:embed="rId4">
            <a:alphaModFix/>
          </a:blip>
          <a:srcRect/>
          <a:stretch/>
        </p:blipFill>
        <p:spPr>
          <a:xfrm>
            <a:off x="10542813" y="256720"/>
            <a:ext cx="1143000" cy="1720215"/>
          </a:xfrm>
          <a:prstGeom prst="rect">
            <a:avLst/>
          </a:prstGeom>
          <a:noFill/>
          <a:ln>
            <a:noFill/>
          </a:ln>
        </p:spPr>
      </p:pic>
      <p:sp>
        <p:nvSpPr>
          <p:cNvPr id="119" name="Google Shape;119;p5"/>
          <p:cNvSpPr txBox="1"/>
          <p:nvPr/>
        </p:nvSpPr>
        <p:spPr>
          <a:xfrm>
            <a:off x="745040" y="1387180"/>
            <a:ext cx="50444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b="0" i="0" u="none" strike="noStrike" cap="none" dirty="0">
                <a:solidFill>
                  <a:schemeClr val="dk1"/>
                </a:solidFill>
                <a:latin typeface="Calibri"/>
                <a:ea typeface="Calibri"/>
                <a:cs typeface="Calibri"/>
                <a:sym typeface="Calibri"/>
              </a:rPr>
              <a:t>Une collection d’objets en interactions</a:t>
            </a:r>
            <a:endParaRPr dirty="0"/>
          </a:p>
        </p:txBody>
      </p:sp>
      <p:sp>
        <p:nvSpPr>
          <p:cNvPr id="9" name="Rectangle : coins arrondis 8">
            <a:extLst>
              <a:ext uri="{FF2B5EF4-FFF2-40B4-BE49-F238E27FC236}">
                <a16:creationId xmlns:a16="http://schemas.microsoft.com/office/drawing/2014/main" id="{FBC761FA-C4ED-4F25-891E-3F9D9EA88EA3}"/>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système ?</a:t>
            </a:r>
          </a:p>
        </p:txBody>
      </p:sp>
      <p:sp>
        <p:nvSpPr>
          <p:cNvPr id="4" name="Espace réservé du numéro de diapositive 3">
            <a:extLst>
              <a:ext uri="{FF2B5EF4-FFF2-40B4-BE49-F238E27FC236}">
                <a16:creationId xmlns:a16="http://schemas.microsoft.com/office/drawing/2014/main" id="{7E712159-668A-4A66-8365-3873CFDFC1B1}"/>
              </a:ext>
            </a:extLst>
          </p:cNvPr>
          <p:cNvSpPr>
            <a:spLocks noGrp="1"/>
          </p:cNvSpPr>
          <p:nvPr>
            <p:ph type="sldNum" sz="quarter" idx="12"/>
          </p:nvPr>
        </p:nvSpPr>
        <p:spPr/>
        <p:txBody>
          <a:bodyPr/>
          <a:lstStyle/>
          <a:p>
            <a:fld id="{A7AC398A-F763-4301-B81B-09CBB979320A}" type="slidenum">
              <a:rPr lang="fr-FR" smtClean="0"/>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6"/>
          <p:cNvSpPr txBox="1"/>
          <p:nvPr/>
        </p:nvSpPr>
        <p:spPr>
          <a:xfrm>
            <a:off x="638174" y="1390158"/>
            <a:ext cx="95442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ea typeface="Helvetica Neue"/>
                <a:cs typeface="Helvetica Neue"/>
                <a:sym typeface="Helvetica Neue"/>
              </a:rPr>
              <a:t>« Sa principale caractéristique est d’être une simplification de la réalité, une approximation qui, bon an mal an, reproduit un peu près la réalité. »</a:t>
            </a:r>
            <a:endParaRPr sz="2000" dirty="0"/>
          </a:p>
        </p:txBody>
      </p:sp>
      <p:sp>
        <p:nvSpPr>
          <p:cNvPr id="126" name="Google Shape;126;p6"/>
          <p:cNvSpPr txBox="1"/>
          <p:nvPr/>
        </p:nvSpPr>
        <p:spPr>
          <a:xfrm>
            <a:off x="638174" y="2919974"/>
            <a:ext cx="11060257"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ea typeface="Helvetica Neue"/>
                <a:cs typeface="Helvetica Neue"/>
                <a:sym typeface="Helvetica Neue"/>
              </a:rPr>
              <a:t>Trois caractéristiques communes à tous les modèles (Popper 1973) :</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avoir un caractère de ressemblance avec le système réel.</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constituer une simplification du système réel.</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est une idéalisation du système réel</a:t>
            </a:r>
            <a:endParaRPr sz="2000" dirty="0"/>
          </a:p>
          <a:p>
            <a:pPr marL="342900" marR="0" lvl="0" indent="-190500" algn="l" rtl="0">
              <a:spcBef>
                <a:spcPts val="0"/>
              </a:spcBef>
              <a:spcAft>
                <a:spcPts val="0"/>
              </a:spcAft>
              <a:buClr>
                <a:srgbClr val="0070C0"/>
              </a:buClr>
              <a:buSzPts val="2400"/>
              <a:buFont typeface="Arial"/>
              <a:buNone/>
            </a:pPr>
            <a:endParaRPr sz="2000" dirty="0">
              <a:solidFill>
                <a:schemeClr val="dk1"/>
              </a:solidFill>
              <a:ea typeface="Helvetica Neue"/>
              <a:cs typeface="Helvetica Neue"/>
              <a:sym typeface="Helvetica Neue"/>
            </a:endParaRPr>
          </a:p>
          <a:p>
            <a:pPr marL="0" marR="0" lvl="0" indent="0" algn="l" rtl="0">
              <a:spcBef>
                <a:spcPts val="0"/>
              </a:spcBef>
              <a:spcAft>
                <a:spcPts val="0"/>
              </a:spcAft>
              <a:buNone/>
            </a:pPr>
            <a:r>
              <a:rPr lang="fr-FR" sz="2000" dirty="0">
                <a:solidFill>
                  <a:schemeClr val="dk1"/>
                </a:solidFill>
                <a:ea typeface="Helvetica Neue"/>
                <a:cs typeface="Helvetica Neue"/>
                <a:sym typeface="Helvetica Neue"/>
              </a:rPr>
              <a:t>Les auteurs ajoutent :</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reproduire le mieux possible le comportement du système réel, et ce, en fonction des objectifs fixés (la problématique du problème) pour le cadre de l’étude.</a:t>
            </a:r>
            <a:endParaRPr sz="2000" dirty="0"/>
          </a:p>
        </p:txBody>
      </p:sp>
      <p:pic>
        <p:nvPicPr>
          <p:cNvPr id="127" name="Google Shape;127;p6" descr="Modélisation et simulation d'écosystèmes : des modèles déterministes aux  simulations à événements discrets - Patrick Coquillard - Librairie Mollat  Bordeaux"/>
          <p:cNvPicPr preferRelativeResize="0"/>
          <p:nvPr/>
        </p:nvPicPr>
        <p:blipFill rotWithShape="1">
          <a:blip r:embed="rId3">
            <a:alphaModFix/>
          </a:blip>
          <a:srcRect/>
          <a:stretch/>
        </p:blipFill>
        <p:spPr>
          <a:xfrm>
            <a:off x="9711419" y="1602570"/>
            <a:ext cx="1724024" cy="2594656"/>
          </a:xfrm>
          <a:prstGeom prst="rect">
            <a:avLst/>
          </a:prstGeom>
          <a:noFill/>
          <a:ln>
            <a:noFill/>
          </a:ln>
        </p:spPr>
      </p:pic>
      <p:sp>
        <p:nvSpPr>
          <p:cNvPr id="8" name="Rectangle : coins arrondis 7">
            <a:extLst>
              <a:ext uri="{FF2B5EF4-FFF2-40B4-BE49-F238E27FC236}">
                <a16:creationId xmlns:a16="http://schemas.microsoft.com/office/drawing/2014/main" id="{42FB40DE-20AA-437A-9AC2-9007321211A0}"/>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176D2343-A331-4DD9-9503-1269C14E149A}"/>
              </a:ext>
            </a:extLst>
          </p:cNvPr>
          <p:cNvSpPr>
            <a:spLocks noGrp="1"/>
          </p:cNvSpPr>
          <p:nvPr>
            <p:ph type="sldNum" sz="quarter" idx="12"/>
          </p:nvPr>
        </p:nvSpPr>
        <p:spPr/>
        <p:txBody>
          <a:bodyPr/>
          <a:lstStyle/>
          <a:p>
            <a:fld id="{A7AC398A-F763-4301-B81B-09CBB979320A}" type="slidenum">
              <a:rPr lang="fr-FR" smtClean="0"/>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a:spLocks noGrp="1"/>
          </p:cNvSpPr>
          <p:nvPr>
            <p:ph type="body" idx="1"/>
          </p:nvPr>
        </p:nvSpPr>
        <p:spPr>
          <a:xfrm>
            <a:off x="224821" y="1308556"/>
            <a:ext cx="11654971" cy="470852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000"/>
              <a:buChar char="•"/>
            </a:pPr>
            <a:r>
              <a:rPr lang="fr-FR" sz="2000" b="1" dirty="0">
                <a:ea typeface="Helvetica Neue"/>
                <a:cs typeface="Helvetica Neue"/>
                <a:sym typeface="Helvetica Neue"/>
              </a:rPr>
              <a:t>Minsky (1965) :</a:t>
            </a:r>
            <a:endParaRPr sz="2000" dirty="0"/>
          </a:p>
          <a:p>
            <a:pPr marL="228600" lvl="0" indent="-228600" algn="just" rtl="0">
              <a:lnSpc>
                <a:spcPct val="90000"/>
              </a:lnSpc>
              <a:spcBef>
                <a:spcPts val="1000"/>
              </a:spcBef>
              <a:spcAft>
                <a:spcPts val="0"/>
              </a:spcAft>
              <a:buClr>
                <a:schemeClr val="dk1"/>
              </a:buClr>
              <a:buSzPts val="2400"/>
              <a:buNone/>
            </a:pPr>
            <a:r>
              <a:rPr lang="fr-FR" sz="2000" b="1" dirty="0">
                <a:ea typeface="Helvetica Neue"/>
                <a:cs typeface="Helvetica Neue"/>
                <a:sym typeface="Helvetica Neue"/>
              </a:rPr>
              <a:t>“To an observer B, an </a:t>
            </a:r>
            <a:r>
              <a:rPr lang="fr-FR" sz="2000" b="1" dirty="0" err="1">
                <a:solidFill>
                  <a:srgbClr val="FF0000"/>
                </a:solidFill>
                <a:ea typeface="Helvetica Neue"/>
                <a:cs typeface="Helvetica Neue"/>
                <a:sym typeface="Helvetica Neue"/>
              </a:rPr>
              <a:t>object</a:t>
            </a:r>
            <a:r>
              <a:rPr lang="fr-FR" sz="2000" b="1" dirty="0">
                <a:solidFill>
                  <a:srgbClr val="FF0000"/>
                </a:solidFill>
                <a:ea typeface="Helvetica Neue"/>
                <a:cs typeface="Helvetica Neue"/>
                <a:sym typeface="Helvetica Neue"/>
              </a:rPr>
              <a:t> A* </a:t>
            </a:r>
            <a:r>
              <a:rPr lang="fr-FR" sz="2000" b="1" dirty="0" err="1">
                <a:ea typeface="Helvetica Neue"/>
                <a:cs typeface="Helvetica Neue"/>
                <a:sym typeface="Helvetica Neue"/>
              </a:rPr>
              <a:t>is</a:t>
            </a:r>
            <a:r>
              <a:rPr lang="fr-FR" sz="2000" b="1" dirty="0">
                <a:ea typeface="Helvetica Neue"/>
                <a:cs typeface="Helvetica Neue"/>
                <a:sym typeface="Helvetica Neue"/>
              </a:rPr>
              <a:t> a </a:t>
            </a:r>
            <a:r>
              <a:rPr lang="fr-FR" sz="2000" b="1" dirty="0">
                <a:solidFill>
                  <a:srgbClr val="FF0000"/>
                </a:solidFill>
                <a:ea typeface="Helvetica Neue"/>
                <a:cs typeface="Helvetica Neue"/>
                <a:sym typeface="Helvetica Neue"/>
              </a:rPr>
              <a:t>model </a:t>
            </a:r>
            <a:r>
              <a:rPr lang="fr-FR" sz="2000" b="1" dirty="0">
                <a:ea typeface="Helvetica Neue"/>
                <a:cs typeface="Helvetica Neue"/>
                <a:sym typeface="Helvetica Neue"/>
              </a:rPr>
              <a:t>of an </a:t>
            </a:r>
            <a:r>
              <a:rPr lang="fr-FR" sz="2000" b="1" dirty="0" err="1">
                <a:ea typeface="Helvetica Neue"/>
                <a:cs typeface="Helvetica Neue"/>
                <a:sym typeface="Helvetica Neue"/>
              </a:rPr>
              <a:t>object</a:t>
            </a:r>
            <a:r>
              <a:rPr lang="fr-FR" sz="2000" b="1" dirty="0">
                <a:ea typeface="Helvetica Neue"/>
                <a:cs typeface="Helvetica Neue"/>
                <a:sym typeface="Helvetica Neue"/>
              </a:rPr>
              <a:t> A to the </a:t>
            </a:r>
            <a:r>
              <a:rPr lang="fr-FR" sz="2000" b="1" dirty="0" err="1">
                <a:ea typeface="Helvetica Neue"/>
                <a:cs typeface="Helvetica Neue"/>
                <a:sym typeface="Helvetica Neue"/>
              </a:rPr>
              <a:t>extent</a:t>
            </a:r>
            <a:r>
              <a:rPr lang="fr-FR" sz="2000" b="1" dirty="0">
                <a:ea typeface="Helvetica Neue"/>
                <a:cs typeface="Helvetica Neue"/>
                <a:sym typeface="Helvetica Neue"/>
              </a:rPr>
              <a:t> </a:t>
            </a:r>
            <a:r>
              <a:rPr lang="fr-FR" sz="2000" b="1" dirty="0" err="1">
                <a:ea typeface="Helvetica Neue"/>
                <a:cs typeface="Helvetica Neue"/>
                <a:sym typeface="Helvetica Neue"/>
              </a:rPr>
              <a:t>that</a:t>
            </a:r>
            <a:r>
              <a:rPr lang="fr-FR" sz="2000" b="1" dirty="0">
                <a:ea typeface="Helvetica Neue"/>
                <a:cs typeface="Helvetica Neue"/>
                <a:sym typeface="Helvetica Neue"/>
              </a:rPr>
              <a:t> B can use A* to </a:t>
            </a:r>
            <a:r>
              <a:rPr lang="fr-FR" sz="2000" b="1" dirty="0" err="1">
                <a:ea typeface="Helvetica Neue"/>
                <a:cs typeface="Helvetica Neue"/>
                <a:sym typeface="Helvetica Neue"/>
              </a:rPr>
              <a:t>answer</a:t>
            </a:r>
            <a:r>
              <a:rPr lang="fr-FR" sz="2000" b="1" dirty="0">
                <a:ea typeface="Helvetica Neue"/>
                <a:cs typeface="Helvetica Neue"/>
                <a:sym typeface="Helvetica Neue"/>
              </a:rPr>
              <a:t> questions </a:t>
            </a:r>
            <a:r>
              <a:rPr lang="fr-FR" sz="2000" b="1" dirty="0" err="1">
                <a:ea typeface="Helvetica Neue"/>
                <a:cs typeface="Helvetica Neue"/>
                <a:sym typeface="Helvetica Neue"/>
              </a:rPr>
              <a:t>that</a:t>
            </a:r>
            <a:r>
              <a:rPr lang="fr-FR" sz="2000" b="1" dirty="0">
                <a:ea typeface="Helvetica Neue"/>
                <a:cs typeface="Helvetica Neue"/>
                <a:sym typeface="Helvetica Neue"/>
              </a:rPr>
              <a:t> </a:t>
            </a:r>
            <a:r>
              <a:rPr lang="fr-FR" sz="2000" b="1" dirty="0" err="1">
                <a:ea typeface="Helvetica Neue"/>
                <a:cs typeface="Helvetica Neue"/>
                <a:sym typeface="Helvetica Neue"/>
              </a:rPr>
              <a:t>interest</a:t>
            </a:r>
            <a:r>
              <a:rPr lang="fr-FR" sz="2000" b="1" dirty="0">
                <a:ea typeface="Helvetica Neue"/>
                <a:cs typeface="Helvetica Neue"/>
                <a:sym typeface="Helvetica Neue"/>
              </a:rPr>
              <a:t> </a:t>
            </a:r>
            <a:r>
              <a:rPr lang="fr-FR" sz="2000" b="1" dirty="0" err="1">
                <a:ea typeface="Helvetica Neue"/>
                <a:cs typeface="Helvetica Neue"/>
                <a:sym typeface="Helvetica Neue"/>
              </a:rPr>
              <a:t>him</a:t>
            </a:r>
            <a:r>
              <a:rPr lang="fr-FR" sz="2000" b="1" dirty="0">
                <a:ea typeface="Helvetica Neue"/>
                <a:cs typeface="Helvetica Neue"/>
                <a:sym typeface="Helvetica Neue"/>
              </a:rPr>
              <a:t> about A”</a:t>
            </a:r>
            <a:endParaRPr sz="2000" dirty="0"/>
          </a:p>
          <a:p>
            <a:pPr marL="228600" lvl="0" indent="-101600" algn="l" rtl="0">
              <a:lnSpc>
                <a:spcPct val="90000"/>
              </a:lnSpc>
              <a:spcBef>
                <a:spcPts val="1000"/>
              </a:spcBef>
              <a:spcAft>
                <a:spcPts val="0"/>
              </a:spcAft>
              <a:buClr>
                <a:schemeClr val="dk1"/>
              </a:buClr>
              <a:buSzPts val="2000"/>
              <a:buNone/>
            </a:pPr>
            <a:endParaRPr sz="2000" dirty="0">
              <a:ea typeface="Helvetica Neue"/>
              <a:cs typeface="Helvetica Neue"/>
              <a:sym typeface="Helvetica Neue"/>
            </a:endParaRPr>
          </a:p>
          <a:p>
            <a:pPr marL="228600" lvl="0" indent="-228600" algn="l" rtl="0">
              <a:lnSpc>
                <a:spcPct val="90000"/>
              </a:lnSpc>
              <a:spcBef>
                <a:spcPts val="1000"/>
              </a:spcBef>
              <a:spcAft>
                <a:spcPts val="0"/>
              </a:spcAft>
              <a:buClr>
                <a:schemeClr val="dk1"/>
              </a:buClr>
              <a:buSzPts val="2000"/>
              <a:buChar char="•"/>
            </a:pPr>
            <a:r>
              <a:rPr lang="fr-FR" sz="2000" b="1" dirty="0" err="1">
                <a:ea typeface="Helvetica Neue"/>
                <a:cs typeface="Helvetica Neue"/>
                <a:sym typeface="Helvetica Neue"/>
              </a:rPr>
              <a:t>Consequences</a:t>
            </a:r>
            <a:r>
              <a:rPr lang="fr-FR" sz="2000" b="1" dirty="0">
                <a:ea typeface="Helvetica Neue"/>
                <a:cs typeface="Helvetica Neue"/>
                <a:sym typeface="Helvetica Neue"/>
              </a:rPr>
              <a:t>:</a:t>
            </a:r>
            <a:endParaRPr sz="2000" dirty="0"/>
          </a:p>
          <a:p>
            <a:pPr marL="1143000" lvl="2" indent="-228600" algn="l" rtl="0">
              <a:lnSpc>
                <a:spcPct val="120000"/>
              </a:lnSpc>
              <a:spcBef>
                <a:spcPts val="600"/>
              </a:spcBef>
              <a:spcAft>
                <a:spcPts val="0"/>
              </a:spcAft>
              <a:buClr>
                <a:schemeClr val="dk1"/>
              </a:buClr>
              <a:buSzPts val="2000"/>
              <a:buChar char="•"/>
            </a:pPr>
            <a:r>
              <a:rPr lang="fr-FR" dirty="0">
                <a:ea typeface="Helvetica Neue"/>
                <a:cs typeface="Helvetica Neue"/>
                <a:sym typeface="Helvetica Neue"/>
              </a:rPr>
              <a:t>Not </a:t>
            </a:r>
            <a:r>
              <a:rPr lang="fr-FR" dirty="0" err="1">
                <a:ea typeface="Helvetica Neue"/>
                <a:cs typeface="Helvetica Neue"/>
                <a:sym typeface="Helvetica Neue"/>
              </a:rPr>
              <a:t>necessarily</a:t>
            </a:r>
            <a:r>
              <a:rPr lang="fr-FR" dirty="0">
                <a:ea typeface="Helvetica Neue"/>
                <a:cs typeface="Helvetica Neue"/>
                <a:sym typeface="Helvetica Neue"/>
              </a:rPr>
              <a:t> a </a:t>
            </a:r>
            <a:r>
              <a:rPr lang="fr-FR" dirty="0" err="1">
                <a:ea typeface="Helvetica Neue"/>
                <a:cs typeface="Helvetica Neue"/>
                <a:sym typeface="Helvetica Neue"/>
              </a:rPr>
              <a:t>representation</a:t>
            </a:r>
            <a:endParaRPr dirty="0"/>
          </a:p>
          <a:p>
            <a:pPr marL="1143000" lvl="2" indent="-228600" algn="l" rtl="0">
              <a:lnSpc>
                <a:spcPct val="120000"/>
              </a:lnSpc>
              <a:spcBef>
                <a:spcPts val="900"/>
              </a:spcBef>
              <a:spcAft>
                <a:spcPts val="0"/>
              </a:spcAft>
              <a:buClr>
                <a:schemeClr val="dk1"/>
              </a:buClr>
              <a:buSzPts val="2000"/>
              <a:buChar char="•"/>
            </a:pPr>
            <a:r>
              <a:rPr lang="fr-FR" dirty="0">
                <a:ea typeface="Helvetica Neue"/>
                <a:cs typeface="Helvetica Neue"/>
                <a:sym typeface="Helvetica Neue"/>
              </a:rPr>
              <a:t>A double </a:t>
            </a:r>
            <a:r>
              <a:rPr lang="fr-FR" dirty="0" err="1">
                <a:ea typeface="Helvetica Neue"/>
                <a:cs typeface="Helvetica Neue"/>
                <a:sym typeface="Helvetica Neue"/>
              </a:rPr>
              <a:t>relativity</a:t>
            </a:r>
            <a:r>
              <a:rPr lang="fr-FR" dirty="0">
                <a:ea typeface="Helvetica Neue"/>
                <a:cs typeface="Helvetica Neue"/>
                <a:sym typeface="Helvetica Neue"/>
              </a:rPr>
              <a:t>: 1</a:t>
            </a:r>
            <a:r>
              <a:rPr lang="fr-FR" baseline="30000" dirty="0">
                <a:ea typeface="Helvetica Neue"/>
                <a:cs typeface="Helvetica Neue"/>
                <a:sym typeface="Helvetica Neue"/>
              </a:rPr>
              <a:t>st</a:t>
            </a:r>
            <a:r>
              <a:rPr lang="fr-FR" dirty="0">
                <a:ea typeface="Helvetica Neue"/>
                <a:cs typeface="Helvetica Neue"/>
                <a:sym typeface="Helvetica Neue"/>
              </a:rPr>
              <a:t> to the observer, 2</a:t>
            </a:r>
            <a:r>
              <a:rPr lang="fr-FR" baseline="30000" dirty="0">
                <a:ea typeface="Helvetica Neue"/>
                <a:cs typeface="Helvetica Neue"/>
                <a:sym typeface="Helvetica Neue"/>
              </a:rPr>
              <a:t>nd</a:t>
            </a:r>
            <a:r>
              <a:rPr lang="fr-FR" dirty="0">
                <a:ea typeface="Helvetica Neue"/>
                <a:cs typeface="Helvetica Neue"/>
                <a:sym typeface="Helvetica Neue"/>
              </a:rPr>
              <a:t> to the question </a:t>
            </a:r>
            <a:r>
              <a:rPr lang="fr-FR" dirty="0" err="1">
                <a:ea typeface="Helvetica Neue"/>
                <a:cs typeface="Helvetica Neue"/>
                <a:sym typeface="Helvetica Neue"/>
              </a:rPr>
              <a:t>asked</a:t>
            </a:r>
            <a:r>
              <a:rPr lang="fr-FR" dirty="0">
                <a:ea typeface="Helvetica Neue"/>
                <a:cs typeface="Helvetica Neue"/>
                <a:sym typeface="Helvetica Neue"/>
              </a:rPr>
              <a:t> by the observer</a:t>
            </a:r>
            <a:endParaRPr dirty="0"/>
          </a:p>
          <a:p>
            <a:pPr marL="1143000" lvl="2" indent="-228600" algn="l" rtl="0">
              <a:lnSpc>
                <a:spcPct val="120000"/>
              </a:lnSpc>
              <a:spcBef>
                <a:spcPts val="900"/>
              </a:spcBef>
              <a:spcAft>
                <a:spcPts val="0"/>
              </a:spcAft>
              <a:buClr>
                <a:schemeClr val="dk1"/>
              </a:buClr>
              <a:buSzPts val="2000"/>
              <a:buChar char="•"/>
            </a:pPr>
            <a:r>
              <a:rPr lang="fr-FR" dirty="0">
                <a:ea typeface="Helvetica Neue"/>
                <a:cs typeface="Helvetica Neue"/>
                <a:sym typeface="Helvetica Neue"/>
              </a:rPr>
              <a:t>The model </a:t>
            </a:r>
            <a:r>
              <a:rPr lang="fr-FR" dirty="0" err="1">
                <a:ea typeface="Helvetica Neue"/>
                <a:cs typeface="Helvetica Neue"/>
                <a:sym typeface="Helvetica Neue"/>
              </a:rPr>
              <a:t>is</a:t>
            </a:r>
            <a:r>
              <a:rPr lang="fr-FR" dirty="0">
                <a:ea typeface="Helvetica Neue"/>
                <a:cs typeface="Helvetica Neue"/>
                <a:sym typeface="Helvetica Neue"/>
              </a:rPr>
              <a:t> an “</a:t>
            </a:r>
            <a:r>
              <a:rPr lang="fr-FR" dirty="0" err="1">
                <a:ea typeface="Helvetica Neue"/>
                <a:cs typeface="Helvetica Neue"/>
                <a:sym typeface="Helvetica Neue"/>
              </a:rPr>
              <a:t>object</a:t>
            </a:r>
            <a:r>
              <a:rPr lang="fr-FR" dirty="0">
                <a:ea typeface="Helvetica Neue"/>
                <a:cs typeface="Helvetica Neue"/>
                <a:sym typeface="Helvetica Neue"/>
              </a:rPr>
              <a:t>” : i.e. an </a:t>
            </a:r>
            <a:r>
              <a:rPr lang="fr-FR" dirty="0" err="1">
                <a:ea typeface="Helvetica Neue"/>
                <a:cs typeface="Helvetica Neue"/>
                <a:sym typeface="Helvetica Neue"/>
              </a:rPr>
              <a:t>entity</a:t>
            </a:r>
            <a:r>
              <a:rPr lang="fr-FR" dirty="0">
                <a:ea typeface="Helvetica Neue"/>
                <a:cs typeface="Helvetica Neue"/>
                <a:sym typeface="Helvetica Neue"/>
              </a:rPr>
              <a:t> </a:t>
            </a:r>
            <a:r>
              <a:rPr lang="fr-FR" dirty="0" err="1">
                <a:ea typeface="Helvetica Neue"/>
                <a:cs typeface="Helvetica Neue"/>
                <a:sym typeface="Helvetica Neue"/>
              </a:rPr>
              <a:t>with</a:t>
            </a:r>
            <a:r>
              <a:rPr lang="fr-FR" dirty="0">
                <a:ea typeface="Helvetica Neue"/>
                <a:cs typeface="Helvetica Neue"/>
                <a:sym typeface="Helvetica Neue"/>
              </a:rPr>
              <a:t> </a:t>
            </a:r>
            <a:r>
              <a:rPr lang="fr-FR" dirty="0" err="1">
                <a:ea typeface="Helvetica Neue"/>
                <a:cs typeface="Helvetica Neue"/>
                <a:sym typeface="Helvetica Neue"/>
              </a:rPr>
              <a:t>ontological</a:t>
            </a:r>
            <a:r>
              <a:rPr lang="fr-FR" dirty="0">
                <a:ea typeface="Helvetica Neue"/>
                <a:cs typeface="Helvetica Neue"/>
                <a:sym typeface="Helvetica Neue"/>
              </a:rPr>
              <a:t> </a:t>
            </a:r>
            <a:r>
              <a:rPr lang="fr-FR" dirty="0" err="1">
                <a:ea typeface="Helvetica Neue"/>
                <a:cs typeface="Helvetica Neue"/>
                <a:sym typeface="Helvetica Neue"/>
              </a:rPr>
              <a:t>independence</a:t>
            </a:r>
            <a:r>
              <a:rPr lang="fr-FR" dirty="0">
                <a:ea typeface="Helvetica Neue"/>
                <a:cs typeface="Helvetica Neue"/>
                <a:sym typeface="Helvetica Neue"/>
              </a:rPr>
              <a:t> and </a:t>
            </a:r>
            <a:r>
              <a:rPr lang="fr-FR" dirty="0" err="1">
                <a:ea typeface="Helvetica Neue"/>
                <a:cs typeface="Helvetica Neue"/>
                <a:sym typeface="Helvetica Neue"/>
              </a:rPr>
              <a:t>autonomy</a:t>
            </a:r>
            <a:r>
              <a:rPr lang="fr-FR" dirty="0">
                <a:ea typeface="Helvetica Neue"/>
                <a:cs typeface="Helvetica Neue"/>
                <a:sym typeface="Helvetica Neue"/>
              </a:rPr>
              <a:t>.</a:t>
            </a:r>
            <a:endParaRPr dirty="0"/>
          </a:p>
          <a:p>
            <a:pPr marL="1600200" lvl="3" indent="-228600" algn="l" rtl="0">
              <a:lnSpc>
                <a:spcPct val="120000"/>
              </a:lnSpc>
              <a:spcBef>
                <a:spcPts val="900"/>
              </a:spcBef>
              <a:spcAft>
                <a:spcPts val="0"/>
              </a:spcAft>
              <a:buClr>
                <a:schemeClr val="dk1"/>
              </a:buClr>
              <a:buSzPts val="2000"/>
              <a:buChar char="•"/>
            </a:pPr>
            <a:r>
              <a:rPr lang="fr-FR" sz="2000" dirty="0">
                <a:ea typeface="Helvetica Neue"/>
                <a:cs typeface="Helvetica Neue"/>
                <a:sym typeface="Helvetica Neue"/>
              </a:rPr>
              <a:t>It </a:t>
            </a:r>
            <a:r>
              <a:rPr lang="fr-FR" sz="2000" dirty="0" err="1">
                <a:ea typeface="Helvetica Neue"/>
                <a:cs typeface="Helvetica Neue"/>
                <a:sym typeface="Helvetica Neue"/>
              </a:rPr>
              <a:t>is</a:t>
            </a:r>
            <a:r>
              <a:rPr lang="fr-FR" sz="2000" dirty="0">
                <a:ea typeface="Helvetica Neue"/>
                <a:cs typeface="Helvetica Neue"/>
                <a:sym typeface="Helvetica Neue"/>
              </a:rPr>
              <a:t> not </a:t>
            </a:r>
            <a:r>
              <a:rPr lang="fr-FR" sz="2000" dirty="0" err="1">
                <a:ea typeface="Helvetica Neue"/>
                <a:cs typeface="Helvetica Neue"/>
                <a:sym typeface="Helvetica Neue"/>
              </a:rPr>
              <a:t>only</a:t>
            </a:r>
            <a:r>
              <a:rPr lang="fr-FR" sz="2000" dirty="0">
                <a:ea typeface="Helvetica Neue"/>
                <a:cs typeface="Helvetica Neue"/>
                <a:sym typeface="Helvetica Neue"/>
              </a:rPr>
              <a:t> a </a:t>
            </a:r>
            <a:r>
              <a:rPr lang="fr-FR" sz="2000" dirty="0" err="1">
                <a:ea typeface="Helvetica Neue"/>
                <a:cs typeface="Helvetica Neue"/>
                <a:sym typeface="Helvetica Neue"/>
              </a:rPr>
              <a:t>linguistic</a:t>
            </a:r>
            <a:r>
              <a:rPr lang="fr-FR" sz="2000" dirty="0">
                <a:ea typeface="Helvetica Neue"/>
                <a:cs typeface="Helvetica Neue"/>
                <a:sym typeface="Helvetica Neue"/>
              </a:rPr>
              <a:t> </a:t>
            </a:r>
            <a:r>
              <a:rPr lang="fr-FR" sz="2000" dirty="0" err="1">
                <a:ea typeface="Helvetica Neue"/>
                <a:cs typeface="Helvetica Neue"/>
                <a:sym typeface="Helvetica Neue"/>
              </a:rPr>
              <a:t>product</a:t>
            </a:r>
            <a:r>
              <a:rPr lang="fr-FR" sz="2000" dirty="0">
                <a:ea typeface="Helvetica Neue"/>
                <a:cs typeface="Helvetica Neue"/>
                <a:sym typeface="Helvetica Neue"/>
              </a:rPr>
              <a:t>, </a:t>
            </a:r>
            <a:r>
              <a:rPr lang="fr-FR" sz="2000" dirty="0" err="1">
                <a:ea typeface="Helvetica Neue"/>
                <a:cs typeface="Helvetica Neue"/>
                <a:sym typeface="Helvetica Neue"/>
              </a:rPr>
              <a:t>nor</a:t>
            </a:r>
            <a:r>
              <a:rPr lang="fr-FR" sz="2000" dirty="0">
                <a:ea typeface="Helvetica Neue"/>
                <a:cs typeface="Helvetica Neue"/>
                <a:sym typeface="Helvetica Neue"/>
              </a:rPr>
              <a:t> an expression </a:t>
            </a:r>
            <a:r>
              <a:rPr lang="fr-FR" sz="2000" dirty="0" err="1">
                <a:ea typeface="Helvetica Neue"/>
                <a:cs typeface="Helvetica Neue"/>
                <a:sym typeface="Helvetica Neue"/>
              </a:rPr>
              <a:t>nor</a:t>
            </a:r>
            <a:r>
              <a:rPr lang="fr-FR" sz="2000" dirty="0">
                <a:ea typeface="Helvetica Neue"/>
                <a:cs typeface="Helvetica Neue"/>
                <a:sym typeface="Helvetica Neue"/>
              </a:rPr>
              <a:t> a </a:t>
            </a:r>
            <a:r>
              <a:rPr lang="fr-FR" sz="2000" dirty="0" err="1">
                <a:ea typeface="Helvetica Neue"/>
                <a:cs typeface="Helvetica Neue"/>
                <a:sym typeface="Helvetica Neue"/>
              </a:rPr>
              <a:t>metaphor</a:t>
            </a:r>
            <a:endParaRPr sz="2000" dirty="0"/>
          </a:p>
          <a:p>
            <a:pPr marL="1143000" lvl="2" indent="-228600" algn="just" rtl="0">
              <a:lnSpc>
                <a:spcPct val="120000"/>
              </a:lnSpc>
              <a:spcBef>
                <a:spcPts val="900"/>
              </a:spcBef>
              <a:spcAft>
                <a:spcPts val="0"/>
              </a:spcAft>
              <a:buClr>
                <a:schemeClr val="dk1"/>
              </a:buClr>
              <a:buSzPts val="2000"/>
              <a:buChar char="•"/>
            </a:pPr>
            <a:r>
              <a:rPr lang="fr-FR" dirty="0" err="1">
                <a:ea typeface="Helvetica Neue"/>
                <a:cs typeface="Helvetica Neue"/>
                <a:sym typeface="Helvetica Neue"/>
              </a:rPr>
              <a:t>Its</a:t>
            </a:r>
            <a:r>
              <a:rPr lang="fr-FR" dirty="0">
                <a:ea typeface="Helvetica Neue"/>
                <a:cs typeface="Helvetica Neue"/>
                <a:sym typeface="Helvetica Neue"/>
              </a:rPr>
              <a:t> </a:t>
            </a:r>
            <a:r>
              <a:rPr lang="fr-FR" dirty="0" err="1">
                <a:solidFill>
                  <a:srgbClr val="0070C0"/>
                </a:solidFill>
                <a:ea typeface="Helvetica Neue"/>
                <a:cs typeface="Helvetica Neue"/>
                <a:sym typeface="Helvetica Neue"/>
              </a:rPr>
              <a:t>general</a:t>
            </a:r>
            <a:r>
              <a:rPr lang="fr-FR" dirty="0">
                <a:solidFill>
                  <a:srgbClr val="0070C0"/>
                </a:solidFill>
                <a:ea typeface="Helvetica Neue"/>
                <a:cs typeface="Helvetica Neue"/>
                <a:sym typeface="Helvetica Neue"/>
              </a:rPr>
              <a:t> </a:t>
            </a:r>
            <a:r>
              <a:rPr lang="fr-FR" dirty="0" err="1">
                <a:solidFill>
                  <a:srgbClr val="0070C0"/>
                </a:solidFill>
                <a:ea typeface="Helvetica Neue"/>
                <a:cs typeface="Helvetica Neue"/>
                <a:sym typeface="Helvetica Neue"/>
              </a:rPr>
              <a:t>function</a:t>
            </a:r>
            <a:r>
              <a:rPr lang="fr-FR" dirty="0">
                <a:solidFill>
                  <a:srgbClr val="0070C0"/>
                </a:solidFill>
                <a:ea typeface="Helvetica Neue"/>
                <a:cs typeface="Helvetica Neue"/>
                <a:sym typeface="Helvetica Neue"/>
              </a:rPr>
              <a:t> in sciences </a:t>
            </a:r>
            <a:r>
              <a:rPr lang="fr-FR" dirty="0">
                <a:ea typeface="Helvetica Neue"/>
                <a:cs typeface="Helvetica Neue"/>
                <a:sym typeface="Helvetica Neue"/>
              </a:rPr>
              <a:t>: to</a:t>
            </a:r>
            <a:r>
              <a:rPr lang="fr-FR" b="1" dirty="0">
                <a:ea typeface="Helvetica Neue"/>
                <a:cs typeface="Helvetica Neue"/>
                <a:sym typeface="Helvetica Neue"/>
              </a:rPr>
              <a:t> </a:t>
            </a:r>
            <a:r>
              <a:rPr lang="fr-FR" b="1" dirty="0" err="1">
                <a:solidFill>
                  <a:srgbClr val="0070C0"/>
                </a:solidFill>
                <a:ea typeface="Helvetica Neue"/>
                <a:cs typeface="Helvetica Neue"/>
                <a:sym typeface="Helvetica Neue"/>
              </a:rPr>
              <a:t>facilitate</a:t>
            </a:r>
            <a:r>
              <a:rPr lang="fr-FR" b="1" dirty="0">
                <a:solidFill>
                  <a:srgbClr val="0070C0"/>
                </a:solidFill>
                <a:ea typeface="Helvetica Neue"/>
                <a:cs typeface="Helvetica Neue"/>
                <a:sym typeface="Helvetica Neue"/>
              </a:rPr>
              <a:t> a </a:t>
            </a:r>
            <a:r>
              <a:rPr lang="fr-FR" b="1" dirty="0" err="1">
                <a:solidFill>
                  <a:srgbClr val="0070C0"/>
                </a:solidFill>
                <a:ea typeface="Helvetica Neue"/>
                <a:cs typeface="Helvetica Neue"/>
                <a:sym typeface="Helvetica Neue"/>
              </a:rPr>
              <a:t>mediation</a:t>
            </a:r>
            <a:r>
              <a:rPr lang="fr-FR" b="1" dirty="0">
                <a:solidFill>
                  <a:srgbClr val="0070C0"/>
                </a:solidFill>
                <a:ea typeface="Helvetica Neue"/>
                <a:cs typeface="Helvetica Neue"/>
                <a:sym typeface="Helvetica Neue"/>
              </a:rPr>
              <a:t> in the </a:t>
            </a:r>
            <a:r>
              <a:rPr lang="fr-FR" b="1" dirty="0" err="1">
                <a:solidFill>
                  <a:srgbClr val="0070C0"/>
                </a:solidFill>
                <a:ea typeface="Helvetica Neue"/>
                <a:cs typeface="Helvetica Neue"/>
                <a:sym typeface="Helvetica Neue"/>
              </a:rPr>
              <a:t>context</a:t>
            </a:r>
            <a:r>
              <a:rPr lang="fr-FR" b="1" dirty="0">
                <a:solidFill>
                  <a:srgbClr val="0070C0"/>
                </a:solidFill>
                <a:ea typeface="Helvetica Neue"/>
                <a:cs typeface="Helvetica Neue"/>
                <a:sym typeface="Helvetica Neue"/>
              </a:rPr>
              <a:t> of a cognitive </a:t>
            </a:r>
            <a:r>
              <a:rPr lang="fr-FR" b="1" dirty="0" err="1">
                <a:solidFill>
                  <a:srgbClr val="0070C0"/>
                </a:solidFill>
                <a:ea typeface="Helvetica Neue"/>
                <a:cs typeface="Helvetica Neue"/>
                <a:sym typeface="Helvetica Neue"/>
              </a:rPr>
              <a:t>questioning</a:t>
            </a:r>
            <a:r>
              <a:rPr lang="fr-FR" b="1" dirty="0">
                <a:solidFill>
                  <a:srgbClr val="0070C0"/>
                </a:solidFill>
                <a:ea typeface="Helvetica Neue"/>
                <a:cs typeface="Helvetica Neue"/>
                <a:sym typeface="Helvetica Neue"/>
              </a:rPr>
              <a:t>, a cognitive </a:t>
            </a:r>
            <a:r>
              <a:rPr lang="fr-FR" b="1" dirty="0" err="1">
                <a:solidFill>
                  <a:srgbClr val="0070C0"/>
                </a:solidFill>
                <a:ea typeface="Helvetica Neue"/>
                <a:cs typeface="Helvetica Neue"/>
                <a:sym typeface="Helvetica Neue"/>
              </a:rPr>
              <a:t>inquiry</a:t>
            </a:r>
            <a:r>
              <a:rPr lang="fr-FR" b="1" dirty="0">
                <a:solidFill>
                  <a:srgbClr val="0070C0"/>
                </a:solidFill>
                <a:ea typeface="Helvetica Neue"/>
                <a:cs typeface="Helvetica Neue"/>
                <a:sym typeface="Helvetica Neue"/>
              </a:rPr>
              <a:t> (</a:t>
            </a:r>
            <a:r>
              <a:rPr lang="fr-FR" b="1" dirty="0" err="1">
                <a:solidFill>
                  <a:srgbClr val="0070C0"/>
                </a:solidFill>
                <a:ea typeface="Helvetica Neue"/>
                <a:cs typeface="Helvetica Neue"/>
                <a:sym typeface="Helvetica Neue"/>
              </a:rPr>
              <a:t>practical</a:t>
            </a:r>
            <a:r>
              <a:rPr lang="fr-FR" b="1" dirty="0">
                <a:solidFill>
                  <a:srgbClr val="0070C0"/>
                </a:solidFill>
                <a:ea typeface="Helvetica Neue"/>
                <a:cs typeface="Helvetica Neue"/>
                <a:sym typeface="Helvetica Neue"/>
              </a:rPr>
              <a:t> cognition or </a:t>
            </a:r>
            <a:r>
              <a:rPr lang="fr-FR" b="1" dirty="0" err="1">
                <a:solidFill>
                  <a:srgbClr val="0070C0"/>
                </a:solidFill>
                <a:ea typeface="Helvetica Neue"/>
                <a:cs typeface="Helvetica Neue"/>
                <a:sym typeface="Helvetica Neue"/>
              </a:rPr>
              <a:t>theoretical</a:t>
            </a:r>
            <a:r>
              <a:rPr lang="fr-FR" b="1" dirty="0">
                <a:solidFill>
                  <a:srgbClr val="0070C0"/>
                </a:solidFill>
                <a:ea typeface="Helvetica Neue"/>
                <a:cs typeface="Helvetica Neue"/>
                <a:sym typeface="Helvetica Neue"/>
              </a:rPr>
              <a:t> cognition)</a:t>
            </a:r>
            <a:endParaRPr dirty="0"/>
          </a:p>
          <a:p>
            <a:pPr marL="228600" lvl="0" indent="-101600" algn="l" rtl="0">
              <a:lnSpc>
                <a:spcPct val="90000"/>
              </a:lnSpc>
              <a:spcBef>
                <a:spcPts val="1300"/>
              </a:spcBef>
              <a:spcAft>
                <a:spcPts val="0"/>
              </a:spcAft>
              <a:buClr>
                <a:schemeClr val="dk1"/>
              </a:buClr>
              <a:buSzPts val="2000"/>
              <a:buNone/>
            </a:pPr>
            <a:endParaRPr sz="2000" dirty="0">
              <a:latin typeface="Helvetica Neue"/>
              <a:ea typeface="Helvetica Neue"/>
              <a:cs typeface="Helvetica Neue"/>
              <a:sym typeface="Helvetica Neue"/>
            </a:endParaRPr>
          </a:p>
        </p:txBody>
      </p:sp>
      <p:sp>
        <p:nvSpPr>
          <p:cNvPr id="134" name="Google Shape;13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13</a:t>
            </a:fld>
            <a:endParaRPr sz="1200">
              <a:solidFill>
                <a:srgbClr val="898989"/>
              </a:solidFill>
              <a:latin typeface="Calibri"/>
              <a:ea typeface="Calibri"/>
              <a:cs typeface="Calibri"/>
              <a:sym typeface="Calibri"/>
            </a:endParaRPr>
          </a:p>
        </p:txBody>
      </p:sp>
      <p:sp>
        <p:nvSpPr>
          <p:cNvPr id="135" name="Google Shape;135;p7"/>
          <p:cNvSpPr txBox="1"/>
          <p:nvPr/>
        </p:nvSpPr>
        <p:spPr>
          <a:xfrm>
            <a:off x="6339873" y="362143"/>
            <a:ext cx="297557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dirty="0">
                <a:solidFill>
                  <a:schemeClr val="dk1"/>
                </a:solidFill>
                <a:ea typeface="Helvetica Neue"/>
                <a:cs typeface="Helvetica Neue"/>
                <a:sym typeface="Helvetica Neue"/>
              </a:rPr>
              <a:t>(source: Varenne, 2008, 2013)</a:t>
            </a:r>
            <a:endParaRPr dirty="0">
              <a:solidFill>
                <a:schemeClr val="dk1"/>
              </a:solidFill>
              <a:ea typeface="Helvetica Neue"/>
              <a:cs typeface="Helvetica Neue"/>
              <a:sym typeface="Helvetica Neue"/>
            </a:endParaRPr>
          </a:p>
        </p:txBody>
      </p:sp>
      <p:sp>
        <p:nvSpPr>
          <p:cNvPr id="5" name="Rectangle : coins arrondis 4">
            <a:extLst>
              <a:ext uri="{FF2B5EF4-FFF2-40B4-BE49-F238E27FC236}">
                <a16:creationId xmlns:a16="http://schemas.microsoft.com/office/drawing/2014/main" id="{87617982-46C2-4AF6-AF99-2E15AAB62581}"/>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1" name="Google Shape;141;p8"/>
          <p:cNvPicPr preferRelativeResize="0"/>
          <p:nvPr/>
        </p:nvPicPr>
        <p:blipFill rotWithShape="1">
          <a:blip r:embed="rId3">
            <a:alphaModFix/>
          </a:blip>
          <a:srcRect/>
          <a:stretch/>
        </p:blipFill>
        <p:spPr>
          <a:xfrm>
            <a:off x="3364773" y="1404246"/>
            <a:ext cx="6866709" cy="5166780"/>
          </a:xfrm>
          <a:prstGeom prst="rect">
            <a:avLst/>
          </a:prstGeom>
          <a:noFill/>
          <a:ln>
            <a:noFill/>
          </a:ln>
        </p:spPr>
      </p:pic>
      <p:sp>
        <p:nvSpPr>
          <p:cNvPr id="4" name="Rectangle : coins arrondis 3">
            <a:extLst>
              <a:ext uri="{FF2B5EF4-FFF2-40B4-BE49-F238E27FC236}">
                <a16:creationId xmlns:a16="http://schemas.microsoft.com/office/drawing/2014/main" id="{7A0D8359-FE82-4509-B911-704CAEF9921A}"/>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5" name="Espace réservé du numéro de diapositive 4">
            <a:extLst>
              <a:ext uri="{FF2B5EF4-FFF2-40B4-BE49-F238E27FC236}">
                <a16:creationId xmlns:a16="http://schemas.microsoft.com/office/drawing/2014/main" id="{75740849-D0C7-4E4D-9787-6E4B3FA07946}"/>
              </a:ext>
            </a:extLst>
          </p:cNvPr>
          <p:cNvSpPr>
            <a:spLocks noGrp="1"/>
          </p:cNvSpPr>
          <p:nvPr>
            <p:ph type="sldNum" sz="quarter" idx="12"/>
          </p:nvPr>
        </p:nvSpPr>
        <p:spPr/>
        <p:txBody>
          <a:bodyPr/>
          <a:lstStyle/>
          <a:p>
            <a:fld id="{A7AC398A-F763-4301-B81B-09CBB979320A}" type="slidenum">
              <a:rPr lang="fr-FR" smtClean="0"/>
              <a:t>14</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9"/>
          <p:cNvPicPr preferRelativeResize="0"/>
          <p:nvPr/>
        </p:nvPicPr>
        <p:blipFill rotWithShape="1">
          <a:blip r:embed="rId3">
            <a:alphaModFix/>
          </a:blip>
          <a:srcRect l="35454" t="45240" r="6270" b="9940"/>
          <a:stretch/>
        </p:blipFill>
        <p:spPr>
          <a:xfrm>
            <a:off x="5333166" y="1338942"/>
            <a:ext cx="3872172" cy="4743873"/>
          </a:xfrm>
          <a:prstGeom prst="rect">
            <a:avLst/>
          </a:prstGeom>
          <a:noFill/>
          <a:ln>
            <a:noFill/>
          </a:ln>
        </p:spPr>
      </p:pic>
      <p:pic>
        <p:nvPicPr>
          <p:cNvPr id="148" name="Google Shape;148;p9"/>
          <p:cNvPicPr preferRelativeResize="0"/>
          <p:nvPr/>
        </p:nvPicPr>
        <p:blipFill rotWithShape="1">
          <a:blip r:embed="rId3">
            <a:alphaModFix/>
          </a:blip>
          <a:srcRect t="76606" r="64460" b="10088"/>
          <a:stretch/>
        </p:blipFill>
        <p:spPr>
          <a:xfrm>
            <a:off x="9735730" y="1338942"/>
            <a:ext cx="2259800" cy="1364301"/>
          </a:xfrm>
          <a:prstGeom prst="rect">
            <a:avLst/>
          </a:prstGeom>
          <a:noFill/>
          <a:ln>
            <a:noFill/>
          </a:ln>
        </p:spPr>
      </p:pic>
      <p:sp>
        <p:nvSpPr>
          <p:cNvPr id="149" name="Google Shape;149;p9"/>
          <p:cNvSpPr txBox="1"/>
          <p:nvPr/>
        </p:nvSpPr>
        <p:spPr>
          <a:xfrm>
            <a:off x="4396776" y="6114282"/>
            <a:ext cx="505746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dirty="0">
                <a:solidFill>
                  <a:schemeClr val="dk1"/>
                </a:solidFill>
                <a:latin typeface="Calibri"/>
                <a:ea typeface="Calibri"/>
                <a:cs typeface="Calibri"/>
                <a:sym typeface="Calibri"/>
              </a:rPr>
              <a:t>Les relations modèle/sujet d’après J. Sauvant</a:t>
            </a:r>
            <a:endParaRPr sz="2000" dirty="0">
              <a:solidFill>
                <a:schemeClr val="dk1"/>
              </a:solidFill>
              <a:latin typeface="Calibri"/>
              <a:ea typeface="Calibri"/>
              <a:cs typeface="Calibri"/>
              <a:sym typeface="Calibri"/>
            </a:endParaRPr>
          </a:p>
        </p:txBody>
      </p:sp>
      <p:pic>
        <p:nvPicPr>
          <p:cNvPr id="150" name="Google Shape;150;p9"/>
          <p:cNvPicPr preferRelativeResize="0"/>
          <p:nvPr/>
        </p:nvPicPr>
        <p:blipFill rotWithShape="1">
          <a:blip r:embed="rId3">
            <a:alphaModFix/>
          </a:blip>
          <a:srcRect l="35454" t="2867" r="6270" b="54075"/>
          <a:stretch/>
        </p:blipFill>
        <p:spPr>
          <a:xfrm>
            <a:off x="742950" y="1338942"/>
            <a:ext cx="4030802" cy="4743873"/>
          </a:xfrm>
          <a:prstGeom prst="rect">
            <a:avLst/>
          </a:prstGeom>
          <a:noFill/>
          <a:ln>
            <a:noFill/>
          </a:ln>
        </p:spPr>
      </p:pic>
      <p:pic>
        <p:nvPicPr>
          <p:cNvPr id="151" name="Google Shape;151;p9"/>
          <p:cNvPicPr preferRelativeResize="0"/>
          <p:nvPr/>
        </p:nvPicPr>
        <p:blipFill>
          <a:blip r:embed="rId4">
            <a:alphaModFix/>
          </a:blip>
          <a:stretch>
            <a:fillRect/>
          </a:stretch>
        </p:blipFill>
        <p:spPr>
          <a:xfrm>
            <a:off x="10082218" y="3210660"/>
            <a:ext cx="1566825" cy="2488075"/>
          </a:xfrm>
          <a:prstGeom prst="rect">
            <a:avLst/>
          </a:prstGeom>
          <a:noFill/>
          <a:ln>
            <a:noFill/>
          </a:ln>
        </p:spPr>
      </p:pic>
      <p:sp>
        <p:nvSpPr>
          <p:cNvPr id="10" name="Rectangle : coins arrondis 9">
            <a:extLst>
              <a:ext uri="{FF2B5EF4-FFF2-40B4-BE49-F238E27FC236}">
                <a16:creationId xmlns:a16="http://schemas.microsoft.com/office/drawing/2014/main" id="{C2FA0E3E-2057-4125-8EEF-E5E857A3436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ECFDFDD4-C069-4A7E-ADCF-36A94EA52B98}"/>
              </a:ext>
            </a:extLst>
          </p:cNvPr>
          <p:cNvSpPr>
            <a:spLocks noGrp="1"/>
          </p:cNvSpPr>
          <p:nvPr>
            <p:ph type="sldNum" sz="quarter" idx="12"/>
          </p:nvPr>
        </p:nvSpPr>
        <p:spPr/>
        <p:txBody>
          <a:bodyPr/>
          <a:lstStyle/>
          <a:p>
            <a:fld id="{A7AC398A-F763-4301-B81B-09CBB979320A}" type="slidenum">
              <a:rPr lang="fr-FR" smtClean="0"/>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p:nvPr/>
        </p:nvSpPr>
        <p:spPr>
          <a:xfrm>
            <a:off x="5837463" y="85270"/>
            <a:ext cx="490295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1800" b="0" i="0" u="none" strike="noStrike" dirty="0">
                <a:solidFill>
                  <a:schemeClr val="dk1"/>
                </a:solidFill>
                <a:latin typeface="Arial"/>
                <a:ea typeface="Arial"/>
                <a:cs typeface="Arial"/>
                <a:sym typeface="Arial"/>
              </a:rPr>
              <a:t>(Clémentine Prieur, Ecole ASPEN, 2013)</a:t>
            </a:r>
            <a:endParaRPr sz="3200" dirty="0">
              <a:solidFill>
                <a:schemeClr val="dk1"/>
              </a:solidFill>
              <a:latin typeface="Helvetica Neue"/>
              <a:ea typeface="Helvetica Neue"/>
              <a:cs typeface="Helvetica Neue"/>
              <a:sym typeface="Helvetica Neue"/>
            </a:endParaRPr>
          </a:p>
        </p:txBody>
      </p:sp>
      <p:sp>
        <p:nvSpPr>
          <p:cNvPr id="157" name="Google Shape;157;p10"/>
          <p:cNvSpPr txBox="1"/>
          <p:nvPr/>
        </p:nvSpPr>
        <p:spPr>
          <a:xfrm>
            <a:off x="714103" y="1367246"/>
            <a:ext cx="2420983" cy="461665"/>
          </a:xfrm>
          <a:prstGeom prst="rect">
            <a:avLst/>
          </a:prstGeom>
          <a:solidFill>
            <a:schemeClr val="lt1"/>
          </a:solidFill>
          <a:ln w="2857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70C0"/>
                </a:solidFill>
                <a:latin typeface="Calibri"/>
                <a:ea typeface="Calibri"/>
                <a:cs typeface="Calibri"/>
                <a:sym typeface="Calibri"/>
              </a:rPr>
              <a:t>Entrées</a:t>
            </a:r>
            <a:endParaRPr/>
          </a:p>
        </p:txBody>
      </p:sp>
      <p:sp>
        <p:nvSpPr>
          <p:cNvPr id="158" name="Google Shape;158;p10"/>
          <p:cNvSpPr txBox="1"/>
          <p:nvPr/>
        </p:nvSpPr>
        <p:spPr>
          <a:xfrm>
            <a:off x="4576355" y="1367246"/>
            <a:ext cx="2420983" cy="461665"/>
          </a:xfrm>
          <a:prstGeom prst="rect">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C55A11"/>
                </a:solidFill>
                <a:latin typeface="Calibri"/>
                <a:ea typeface="Calibri"/>
                <a:cs typeface="Calibri"/>
                <a:sym typeface="Calibri"/>
              </a:rPr>
              <a:t>Modèle</a:t>
            </a:r>
            <a:endParaRPr/>
          </a:p>
        </p:txBody>
      </p:sp>
      <p:sp>
        <p:nvSpPr>
          <p:cNvPr id="159" name="Google Shape;159;p10"/>
          <p:cNvSpPr txBox="1"/>
          <p:nvPr/>
        </p:nvSpPr>
        <p:spPr>
          <a:xfrm>
            <a:off x="8438607" y="1367246"/>
            <a:ext cx="2420983" cy="461665"/>
          </a:xfrm>
          <a:prstGeom prst="rect">
            <a:avLst/>
          </a:prstGeom>
          <a:solidFill>
            <a:schemeClr val="lt1"/>
          </a:solidFill>
          <a:ln w="2857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Sorties</a:t>
            </a:r>
            <a:endParaRPr/>
          </a:p>
        </p:txBody>
      </p:sp>
      <p:sp>
        <p:nvSpPr>
          <p:cNvPr id="160" name="Google Shape;160;p10"/>
          <p:cNvSpPr/>
          <p:nvPr/>
        </p:nvSpPr>
        <p:spPr>
          <a:xfrm>
            <a:off x="3572692"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0"/>
          <p:cNvSpPr/>
          <p:nvPr/>
        </p:nvSpPr>
        <p:spPr>
          <a:xfrm>
            <a:off x="7434944"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0"/>
          <p:cNvSpPr/>
          <p:nvPr/>
        </p:nvSpPr>
        <p:spPr>
          <a:xfrm>
            <a:off x="5059680" y="2644141"/>
            <a:ext cx="1548456" cy="1106805"/>
          </a:xfrm>
          <a:prstGeom prst="irregularSeal2">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163" name="Google Shape;163;p10"/>
          <p:cNvSpPr txBox="1"/>
          <p:nvPr/>
        </p:nvSpPr>
        <p:spPr>
          <a:xfrm>
            <a:off x="557349" y="2250441"/>
            <a:ext cx="2420983" cy="181588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1</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x</a:t>
            </a:r>
            <a:endParaRPr/>
          </a:p>
          <a:p>
            <a:pPr marL="0" marR="0" lvl="0" indent="0" algn="ctr" rtl="0">
              <a:spcBef>
                <a:spcPts val="0"/>
              </a:spcBef>
              <a:spcAft>
                <a:spcPts val="0"/>
              </a:spcAft>
              <a:buNone/>
            </a:pPr>
            <a:endParaRPr sz="2400" i="1" baseline="-25000">
              <a:solidFill>
                <a:srgbClr val="0070C0"/>
              </a:solidFill>
              <a:latin typeface="Calibri"/>
              <a:ea typeface="Calibri"/>
              <a:cs typeface="Calibri"/>
              <a:sym typeface="Calibri"/>
            </a:endParaRPr>
          </a:p>
        </p:txBody>
      </p:sp>
      <p:sp>
        <p:nvSpPr>
          <p:cNvPr id="164" name="Google Shape;164;p10"/>
          <p:cNvSpPr/>
          <p:nvPr/>
        </p:nvSpPr>
        <p:spPr>
          <a:xfrm>
            <a:off x="2109364" y="2248737"/>
            <a:ext cx="174171" cy="1704953"/>
          </a:xfrm>
          <a:prstGeom prst="rightBrace">
            <a:avLst>
              <a:gd name="adj1" fmla="val 73958"/>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0"/>
          <p:cNvSpPr txBox="1"/>
          <p:nvPr/>
        </p:nvSpPr>
        <p:spPr>
          <a:xfrm>
            <a:off x="8438606" y="2967335"/>
            <a:ext cx="242098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Y = </a:t>
            </a:r>
            <a:r>
              <a:rPr lang="fr-FR" sz="2400" i="1">
                <a:solidFill>
                  <a:srgbClr val="00B050"/>
                </a:solidFill>
                <a:latin typeface="Calibri"/>
                <a:ea typeface="Calibri"/>
                <a:cs typeface="Calibri"/>
                <a:sym typeface="Calibri"/>
              </a:rPr>
              <a:t>M</a:t>
            </a:r>
            <a:r>
              <a:rPr lang="fr-FR" sz="2400">
                <a:solidFill>
                  <a:srgbClr val="00B050"/>
                </a:solidFill>
                <a:latin typeface="Calibri"/>
                <a:ea typeface="Calibri"/>
                <a:cs typeface="Calibri"/>
                <a:sym typeface="Calibri"/>
              </a:rPr>
              <a:t>(</a:t>
            </a:r>
            <a:r>
              <a:rPr lang="fr-FR" sz="2400" i="1">
                <a:solidFill>
                  <a:srgbClr val="00B050"/>
                </a:solidFill>
                <a:latin typeface="Calibri"/>
                <a:ea typeface="Calibri"/>
                <a:cs typeface="Calibri"/>
                <a:sym typeface="Calibri"/>
              </a:rPr>
              <a:t>P</a:t>
            </a:r>
            <a:r>
              <a:rPr lang="fr-FR" sz="2400" i="1" baseline="-25000">
                <a:solidFill>
                  <a:srgbClr val="00B050"/>
                </a:solidFill>
                <a:latin typeface="Calibri"/>
                <a:ea typeface="Calibri"/>
                <a:cs typeface="Calibri"/>
                <a:sym typeface="Calibri"/>
              </a:rPr>
              <a:t>1</a:t>
            </a:r>
            <a:r>
              <a:rPr lang="fr-FR" sz="2400">
                <a:solidFill>
                  <a:srgbClr val="00B050"/>
                </a:solidFill>
                <a:latin typeface="Calibri"/>
                <a:ea typeface="Calibri"/>
                <a:cs typeface="Calibri"/>
                <a:sym typeface="Calibri"/>
              </a:rPr>
              <a:t>, … ,</a:t>
            </a:r>
            <a:r>
              <a:rPr lang="fr-FR" sz="2400" i="1">
                <a:solidFill>
                  <a:srgbClr val="00B050"/>
                </a:solidFill>
                <a:latin typeface="Calibri"/>
                <a:ea typeface="Calibri"/>
                <a:cs typeface="Calibri"/>
                <a:sym typeface="Calibri"/>
              </a:rPr>
              <a:t> P</a:t>
            </a:r>
            <a:r>
              <a:rPr lang="fr-FR" sz="2400" i="1" baseline="-25000">
                <a:solidFill>
                  <a:srgbClr val="00B050"/>
                </a:solidFill>
                <a:latin typeface="Calibri"/>
                <a:ea typeface="Calibri"/>
                <a:cs typeface="Calibri"/>
                <a:sym typeface="Calibri"/>
              </a:rPr>
              <a:t>x</a:t>
            </a:r>
            <a:r>
              <a:rPr lang="fr-FR" sz="2400">
                <a:solidFill>
                  <a:srgbClr val="00B050"/>
                </a:solidFill>
                <a:latin typeface="Calibri"/>
                <a:ea typeface="Calibri"/>
                <a:cs typeface="Calibri"/>
                <a:sym typeface="Calibri"/>
              </a:rPr>
              <a:t>)</a:t>
            </a:r>
            <a:endParaRPr/>
          </a:p>
        </p:txBody>
      </p:sp>
      <p:sp>
        <p:nvSpPr>
          <p:cNvPr id="166" name="Google Shape;166;p10"/>
          <p:cNvSpPr txBox="1"/>
          <p:nvPr/>
        </p:nvSpPr>
        <p:spPr>
          <a:xfrm>
            <a:off x="659966" y="4748176"/>
            <a:ext cx="6448153"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Paramètres : a et b</a:t>
            </a:r>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variable dépendante (variable à expliquer) : y</a:t>
            </a:r>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variables explicatives (variables indépendantes) : x</a:t>
            </a:r>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p:txBody>
      </p:sp>
      <p:pic>
        <p:nvPicPr>
          <p:cNvPr id="167" name="Google Shape;167;p10"/>
          <p:cNvPicPr preferRelativeResize="0"/>
          <p:nvPr/>
        </p:nvPicPr>
        <p:blipFill rotWithShape="1">
          <a:blip r:embed="rId4">
            <a:alphaModFix/>
          </a:blip>
          <a:srcRect/>
          <a:stretch/>
        </p:blipFill>
        <p:spPr>
          <a:xfrm>
            <a:off x="6997338" y="3649387"/>
            <a:ext cx="3325591" cy="3105306"/>
          </a:xfrm>
          <a:prstGeom prst="rect">
            <a:avLst/>
          </a:prstGeom>
          <a:noFill/>
          <a:ln>
            <a:noFill/>
          </a:ln>
        </p:spPr>
      </p:pic>
      <p:sp>
        <p:nvSpPr>
          <p:cNvPr id="14" name="Rectangle : coins arrondis 13">
            <a:extLst>
              <a:ext uri="{FF2B5EF4-FFF2-40B4-BE49-F238E27FC236}">
                <a16:creationId xmlns:a16="http://schemas.microsoft.com/office/drawing/2014/main" id="{3FAD2274-5A53-4BD0-90EB-CD1412134968}"/>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158F9E56-A3BA-47EC-8775-266CD71F4554}"/>
              </a:ext>
            </a:extLst>
          </p:cNvPr>
          <p:cNvSpPr>
            <a:spLocks noGrp="1"/>
          </p:cNvSpPr>
          <p:nvPr>
            <p:ph type="sldNum" sz="quarter" idx="12"/>
          </p:nvPr>
        </p:nvSpPr>
        <p:spPr/>
        <p:txBody>
          <a:bodyPr/>
          <a:lstStyle/>
          <a:p>
            <a:fld id="{A7AC398A-F763-4301-B81B-09CBB979320A}" type="slidenum">
              <a:rPr lang="fr-FR" smtClean="0"/>
              <a:t>16</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11"/>
          <p:cNvSpPr txBox="1"/>
          <p:nvPr/>
        </p:nvSpPr>
        <p:spPr>
          <a:xfrm>
            <a:off x="714103" y="1367246"/>
            <a:ext cx="2420983" cy="461665"/>
          </a:xfrm>
          <a:prstGeom prst="rect">
            <a:avLst/>
          </a:prstGeom>
          <a:solidFill>
            <a:schemeClr val="lt1"/>
          </a:solidFill>
          <a:ln w="2857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70C0"/>
                </a:solidFill>
                <a:latin typeface="Calibri"/>
                <a:ea typeface="Calibri"/>
                <a:cs typeface="Calibri"/>
                <a:sym typeface="Calibri"/>
              </a:rPr>
              <a:t>Entrées</a:t>
            </a:r>
            <a:endParaRPr/>
          </a:p>
        </p:txBody>
      </p:sp>
      <p:sp>
        <p:nvSpPr>
          <p:cNvPr id="174" name="Google Shape;174;p11"/>
          <p:cNvSpPr txBox="1"/>
          <p:nvPr/>
        </p:nvSpPr>
        <p:spPr>
          <a:xfrm>
            <a:off x="4576355" y="1367246"/>
            <a:ext cx="2420983" cy="461665"/>
          </a:xfrm>
          <a:prstGeom prst="rect">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C55A11"/>
                </a:solidFill>
                <a:latin typeface="Calibri"/>
                <a:ea typeface="Calibri"/>
                <a:cs typeface="Calibri"/>
                <a:sym typeface="Calibri"/>
              </a:rPr>
              <a:t>Modèle</a:t>
            </a:r>
            <a:endParaRPr/>
          </a:p>
        </p:txBody>
      </p:sp>
      <p:sp>
        <p:nvSpPr>
          <p:cNvPr id="175" name="Google Shape;175;p11"/>
          <p:cNvSpPr txBox="1"/>
          <p:nvPr/>
        </p:nvSpPr>
        <p:spPr>
          <a:xfrm>
            <a:off x="8438607" y="1367246"/>
            <a:ext cx="2420983" cy="461665"/>
          </a:xfrm>
          <a:prstGeom prst="rect">
            <a:avLst/>
          </a:prstGeom>
          <a:solidFill>
            <a:schemeClr val="lt1"/>
          </a:solidFill>
          <a:ln w="2857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Sorties</a:t>
            </a:r>
            <a:endParaRPr/>
          </a:p>
        </p:txBody>
      </p:sp>
      <p:sp>
        <p:nvSpPr>
          <p:cNvPr id="176" name="Google Shape;176;p11"/>
          <p:cNvSpPr/>
          <p:nvPr/>
        </p:nvSpPr>
        <p:spPr>
          <a:xfrm>
            <a:off x="3572692"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1"/>
          <p:cNvSpPr/>
          <p:nvPr/>
        </p:nvSpPr>
        <p:spPr>
          <a:xfrm>
            <a:off x="7434944"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1"/>
          <p:cNvSpPr/>
          <p:nvPr/>
        </p:nvSpPr>
        <p:spPr>
          <a:xfrm>
            <a:off x="5059680" y="2644141"/>
            <a:ext cx="1548456" cy="1106805"/>
          </a:xfrm>
          <a:prstGeom prst="irregularSeal2">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179" name="Google Shape;179;p11"/>
          <p:cNvSpPr txBox="1"/>
          <p:nvPr/>
        </p:nvSpPr>
        <p:spPr>
          <a:xfrm>
            <a:off x="557349" y="2250441"/>
            <a:ext cx="2420983" cy="181588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1</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x</a:t>
            </a:r>
            <a:endParaRPr/>
          </a:p>
          <a:p>
            <a:pPr marL="0" marR="0" lvl="0" indent="0" algn="ctr" rtl="0">
              <a:spcBef>
                <a:spcPts val="0"/>
              </a:spcBef>
              <a:spcAft>
                <a:spcPts val="0"/>
              </a:spcAft>
              <a:buNone/>
            </a:pPr>
            <a:endParaRPr sz="2400" i="1" baseline="-25000">
              <a:solidFill>
                <a:srgbClr val="0070C0"/>
              </a:solidFill>
              <a:latin typeface="Calibri"/>
              <a:ea typeface="Calibri"/>
              <a:cs typeface="Calibri"/>
              <a:sym typeface="Calibri"/>
            </a:endParaRPr>
          </a:p>
        </p:txBody>
      </p:sp>
      <p:sp>
        <p:nvSpPr>
          <p:cNvPr id="180" name="Google Shape;180;p11"/>
          <p:cNvSpPr/>
          <p:nvPr/>
        </p:nvSpPr>
        <p:spPr>
          <a:xfrm>
            <a:off x="2109364" y="2248737"/>
            <a:ext cx="174171" cy="1704953"/>
          </a:xfrm>
          <a:prstGeom prst="rightBrace">
            <a:avLst>
              <a:gd name="adj1" fmla="val 73958"/>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1"/>
          <p:cNvSpPr txBox="1"/>
          <p:nvPr/>
        </p:nvSpPr>
        <p:spPr>
          <a:xfrm>
            <a:off x="8438606" y="2967335"/>
            <a:ext cx="242098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Y = </a:t>
            </a:r>
            <a:r>
              <a:rPr lang="fr-FR" sz="2400" i="1">
                <a:solidFill>
                  <a:srgbClr val="00B050"/>
                </a:solidFill>
                <a:latin typeface="Calibri"/>
                <a:ea typeface="Calibri"/>
                <a:cs typeface="Calibri"/>
                <a:sym typeface="Calibri"/>
              </a:rPr>
              <a:t>M</a:t>
            </a:r>
            <a:r>
              <a:rPr lang="fr-FR" sz="2400">
                <a:solidFill>
                  <a:srgbClr val="00B050"/>
                </a:solidFill>
                <a:latin typeface="Calibri"/>
                <a:ea typeface="Calibri"/>
                <a:cs typeface="Calibri"/>
                <a:sym typeface="Calibri"/>
              </a:rPr>
              <a:t>(</a:t>
            </a:r>
            <a:r>
              <a:rPr lang="fr-FR" sz="2400" i="1">
                <a:solidFill>
                  <a:srgbClr val="00B050"/>
                </a:solidFill>
                <a:latin typeface="Calibri"/>
                <a:ea typeface="Calibri"/>
                <a:cs typeface="Calibri"/>
                <a:sym typeface="Calibri"/>
              </a:rPr>
              <a:t>P</a:t>
            </a:r>
            <a:r>
              <a:rPr lang="fr-FR" sz="2400" i="1" baseline="-25000">
                <a:solidFill>
                  <a:srgbClr val="00B050"/>
                </a:solidFill>
                <a:latin typeface="Calibri"/>
                <a:ea typeface="Calibri"/>
                <a:cs typeface="Calibri"/>
                <a:sym typeface="Calibri"/>
              </a:rPr>
              <a:t>1</a:t>
            </a:r>
            <a:r>
              <a:rPr lang="fr-FR" sz="2400">
                <a:solidFill>
                  <a:srgbClr val="00B050"/>
                </a:solidFill>
                <a:latin typeface="Calibri"/>
                <a:ea typeface="Calibri"/>
                <a:cs typeface="Calibri"/>
                <a:sym typeface="Calibri"/>
              </a:rPr>
              <a:t>, … ,</a:t>
            </a:r>
            <a:r>
              <a:rPr lang="fr-FR" sz="2400" i="1">
                <a:solidFill>
                  <a:srgbClr val="00B050"/>
                </a:solidFill>
                <a:latin typeface="Calibri"/>
                <a:ea typeface="Calibri"/>
                <a:cs typeface="Calibri"/>
                <a:sym typeface="Calibri"/>
              </a:rPr>
              <a:t> P</a:t>
            </a:r>
            <a:r>
              <a:rPr lang="fr-FR" sz="2400" i="1" baseline="-25000">
                <a:solidFill>
                  <a:srgbClr val="00B050"/>
                </a:solidFill>
                <a:latin typeface="Calibri"/>
                <a:ea typeface="Calibri"/>
                <a:cs typeface="Calibri"/>
                <a:sym typeface="Calibri"/>
              </a:rPr>
              <a:t>x</a:t>
            </a:r>
            <a:r>
              <a:rPr lang="fr-FR" sz="2400">
                <a:solidFill>
                  <a:srgbClr val="00B050"/>
                </a:solidFill>
                <a:latin typeface="Calibri"/>
                <a:ea typeface="Calibri"/>
                <a:cs typeface="Calibri"/>
                <a:sym typeface="Calibri"/>
              </a:rPr>
              <a:t>)</a:t>
            </a:r>
            <a:endParaRPr/>
          </a:p>
        </p:txBody>
      </p:sp>
      <p:sp>
        <p:nvSpPr>
          <p:cNvPr id="182" name="Google Shape;182;p11"/>
          <p:cNvSpPr txBox="1"/>
          <p:nvPr/>
        </p:nvSpPr>
        <p:spPr>
          <a:xfrm>
            <a:off x="224821" y="4303415"/>
            <a:ext cx="11597065" cy="166195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Noto Sans Symbols"/>
              <a:buChar char="▪"/>
            </a:pPr>
            <a:r>
              <a:rPr lang="fr-FR" sz="1800" b="0" i="0" dirty="0">
                <a:solidFill>
                  <a:srgbClr val="202122"/>
                </a:solidFill>
                <a:latin typeface="Arial"/>
                <a:ea typeface="Arial"/>
                <a:cs typeface="Arial"/>
                <a:sym typeface="Arial"/>
              </a:rPr>
              <a:t>Paramètres statiques ou dynamiques</a:t>
            </a:r>
            <a:endParaRPr dirty="0"/>
          </a:p>
          <a:p>
            <a:pPr marL="285750" marR="0" lvl="0" indent="-285750" algn="l" rtl="0">
              <a:spcBef>
                <a:spcPts val="1200"/>
              </a:spcBef>
              <a:spcAft>
                <a:spcPts val="0"/>
              </a:spcAft>
              <a:buClr>
                <a:srgbClr val="0070C0"/>
              </a:buClr>
              <a:buSzPts val="1800"/>
              <a:buFont typeface="Noto Sans Symbols"/>
              <a:buChar char="▪"/>
            </a:pPr>
            <a:r>
              <a:rPr lang="fr-FR" sz="1800" b="0" i="0" dirty="0">
                <a:solidFill>
                  <a:srgbClr val="202122"/>
                </a:solidFill>
                <a:latin typeface="Arial"/>
                <a:ea typeface="Arial"/>
                <a:cs typeface="Arial"/>
                <a:sym typeface="Arial"/>
              </a:rPr>
              <a:t>Variable : une valeur du modèle qui change en fonction du temps</a:t>
            </a:r>
            <a:endParaRPr dirty="0"/>
          </a:p>
          <a:p>
            <a:pPr marL="742950" marR="0" lvl="1" indent="-285750" algn="l" rtl="0">
              <a:spcBef>
                <a:spcPts val="1200"/>
              </a:spcBef>
              <a:spcAft>
                <a:spcPts val="0"/>
              </a:spcAft>
              <a:buClr>
                <a:srgbClr val="0070C0"/>
              </a:buClr>
              <a:buSzPts val="1800"/>
              <a:buFont typeface="Noto Sans Symbols"/>
              <a:buChar char="▪"/>
            </a:pPr>
            <a:r>
              <a:rPr lang="fr-FR" sz="1800" b="0" i="0" u="none" strike="noStrike" cap="none" dirty="0">
                <a:solidFill>
                  <a:srgbClr val="202122"/>
                </a:solidFill>
                <a:latin typeface="Arial"/>
                <a:ea typeface="Arial"/>
                <a:cs typeface="Arial"/>
                <a:sym typeface="Arial"/>
              </a:rPr>
              <a:t>Variables d'état : </a:t>
            </a:r>
            <a:r>
              <a:rPr lang="fr-FR" sz="1800" b="0" i="0" u="none" strike="noStrike" cap="none" dirty="0">
                <a:solidFill>
                  <a:srgbClr val="444444"/>
                </a:solidFill>
                <a:latin typeface="Arial"/>
                <a:ea typeface="Arial"/>
                <a:cs typeface="Arial"/>
                <a:sym typeface="Arial"/>
              </a:rPr>
              <a:t>une variable d’état est une variable qui représente une entité du système modélisé.</a:t>
            </a:r>
            <a:endParaRPr sz="1800" b="0" i="0" u="none" strike="noStrike" cap="none" dirty="0">
              <a:solidFill>
                <a:srgbClr val="202122"/>
              </a:solidFill>
              <a:latin typeface="Arial"/>
              <a:ea typeface="Arial"/>
              <a:cs typeface="Arial"/>
              <a:sym typeface="Arial"/>
            </a:endParaRPr>
          </a:p>
          <a:p>
            <a:pPr marL="742950" marR="0" lvl="1" indent="-285750" algn="l" rtl="0">
              <a:spcBef>
                <a:spcPts val="1200"/>
              </a:spcBef>
              <a:spcAft>
                <a:spcPts val="0"/>
              </a:spcAft>
              <a:buClr>
                <a:srgbClr val="0070C0"/>
              </a:buClr>
              <a:buSzPts val="1800"/>
              <a:buFont typeface="Noto Sans Symbols"/>
              <a:buChar char="▪"/>
            </a:pPr>
            <a:r>
              <a:rPr lang="fr-FR" sz="1800" b="0" i="0" u="none" strike="noStrike" cap="none" dirty="0">
                <a:solidFill>
                  <a:srgbClr val="202122"/>
                </a:solidFill>
                <a:latin typeface="Arial"/>
                <a:ea typeface="Arial"/>
                <a:cs typeface="Arial"/>
                <a:sym typeface="Arial"/>
              </a:rPr>
              <a:t>Variables de forçage : une entité de l'environnement externe qui influence le système modélisé</a:t>
            </a:r>
            <a:endParaRPr sz="1800" b="0" i="0" u="none" strike="noStrike" cap="none" dirty="0">
              <a:solidFill>
                <a:schemeClr val="dk1"/>
              </a:solidFill>
              <a:latin typeface="Calibri"/>
              <a:ea typeface="Calibri"/>
              <a:cs typeface="Calibri"/>
              <a:sym typeface="Calibri"/>
            </a:endParaRPr>
          </a:p>
        </p:txBody>
      </p:sp>
      <p:sp>
        <p:nvSpPr>
          <p:cNvPr id="13" name="Rectangle : coins arrondis 12">
            <a:extLst>
              <a:ext uri="{FF2B5EF4-FFF2-40B4-BE49-F238E27FC236}">
                <a16:creationId xmlns:a16="http://schemas.microsoft.com/office/drawing/2014/main" id="{33C7648C-442D-4CFB-808F-B2864F2B5C25}"/>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14" name="Google Shape;156;p10">
            <a:extLst>
              <a:ext uri="{FF2B5EF4-FFF2-40B4-BE49-F238E27FC236}">
                <a16:creationId xmlns:a16="http://schemas.microsoft.com/office/drawing/2014/main" id="{49A7E2CF-A811-470B-A096-AC9902F7AD4D}"/>
              </a:ext>
            </a:extLst>
          </p:cNvPr>
          <p:cNvSpPr txBox="1"/>
          <p:nvPr/>
        </p:nvSpPr>
        <p:spPr>
          <a:xfrm>
            <a:off x="5837463" y="85270"/>
            <a:ext cx="490295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1800" b="0" i="0" u="none" strike="noStrike" dirty="0">
                <a:solidFill>
                  <a:schemeClr val="dk1"/>
                </a:solidFill>
                <a:latin typeface="Arial"/>
                <a:ea typeface="Arial"/>
                <a:cs typeface="Arial"/>
                <a:sym typeface="Arial"/>
              </a:rPr>
              <a:t>(Clémentine Prieur, Ecole ASPEN, 2013)</a:t>
            </a:r>
            <a:endParaRPr sz="3200" dirty="0">
              <a:solidFill>
                <a:schemeClr val="dk1"/>
              </a:solidFill>
              <a:latin typeface="Helvetica Neue"/>
              <a:ea typeface="Helvetica Neue"/>
              <a:cs typeface="Helvetica Neue"/>
              <a:sym typeface="Helvetica Neue"/>
            </a:endParaRPr>
          </a:p>
        </p:txBody>
      </p:sp>
      <p:sp>
        <p:nvSpPr>
          <p:cNvPr id="2" name="Espace réservé du numéro de diapositive 1">
            <a:extLst>
              <a:ext uri="{FF2B5EF4-FFF2-40B4-BE49-F238E27FC236}">
                <a16:creationId xmlns:a16="http://schemas.microsoft.com/office/drawing/2014/main" id="{7A59E137-B3AC-4B98-9FF8-B8BA4C9B0264}"/>
              </a:ext>
            </a:extLst>
          </p:cNvPr>
          <p:cNvSpPr>
            <a:spLocks noGrp="1"/>
          </p:cNvSpPr>
          <p:nvPr>
            <p:ph type="sldNum" sz="quarter" idx="12"/>
          </p:nvPr>
        </p:nvSpPr>
        <p:spPr/>
        <p:txBody>
          <a:bodyPr/>
          <a:lstStyle/>
          <a:p>
            <a:fld id="{A7AC398A-F763-4301-B81B-09CBB979320A}" type="slidenum">
              <a:rPr lang="fr-FR" smtClean="0"/>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6095999" y="85270"/>
            <a:ext cx="4644421"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ct val="100000"/>
              <a:buFont typeface="Helvetica Neue"/>
              <a:buNone/>
            </a:pPr>
            <a:r>
              <a:rPr lang="fr-FR" sz="2400" dirty="0">
                <a:solidFill>
                  <a:schemeClr val="dk1"/>
                </a:solidFill>
                <a:latin typeface="Helvetica Neue"/>
                <a:ea typeface="Helvetica Neue"/>
                <a:cs typeface="Helvetica Neue"/>
                <a:sym typeface="Helvetica Neue"/>
              </a:rPr>
              <a:t>(historique) d’un modèle QSAR </a:t>
            </a:r>
            <a:endParaRPr sz="2400" dirty="0">
              <a:solidFill>
                <a:schemeClr val="dk1"/>
              </a:solidFill>
              <a:latin typeface="Helvetica Neue"/>
              <a:ea typeface="Helvetica Neue"/>
              <a:cs typeface="Helvetica Neue"/>
              <a:sym typeface="Helvetica Neue"/>
            </a:endParaRPr>
          </a:p>
        </p:txBody>
      </p:sp>
      <p:pic>
        <p:nvPicPr>
          <p:cNvPr id="188" name="Google Shape;188;p12"/>
          <p:cNvPicPr preferRelativeResize="0"/>
          <p:nvPr/>
        </p:nvPicPr>
        <p:blipFill rotWithShape="1">
          <a:blip r:embed="rId3">
            <a:alphaModFix/>
          </a:blip>
          <a:srcRect/>
          <a:stretch/>
        </p:blipFill>
        <p:spPr>
          <a:xfrm>
            <a:off x="390525" y="1412729"/>
            <a:ext cx="6097362" cy="3112265"/>
          </a:xfrm>
          <a:prstGeom prst="rect">
            <a:avLst/>
          </a:prstGeom>
          <a:noFill/>
          <a:ln>
            <a:noFill/>
          </a:ln>
        </p:spPr>
      </p:pic>
      <p:sp>
        <p:nvSpPr>
          <p:cNvPr id="189" name="Google Shape;189;p12"/>
          <p:cNvSpPr txBox="1">
            <a:spLocks noGrp="1"/>
          </p:cNvSpPr>
          <p:nvPr>
            <p:ph type="body" idx="1"/>
          </p:nvPr>
        </p:nvSpPr>
        <p:spPr>
          <a:xfrm>
            <a:off x="1396737" y="5827507"/>
            <a:ext cx="9167812" cy="60079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fr-FR" sz="2400" dirty="0"/>
              <a:t>EFFET MODELISE = LC50 chez le poisson (</a:t>
            </a:r>
            <a:r>
              <a:rPr lang="fr-FR" sz="2400" i="1" dirty="0" err="1"/>
              <a:t>Poecilia</a:t>
            </a:r>
            <a:r>
              <a:rPr lang="fr-FR" sz="2400" i="1" dirty="0"/>
              <a:t> </a:t>
            </a:r>
            <a:r>
              <a:rPr lang="fr-FR" sz="2400" i="1" dirty="0" err="1"/>
              <a:t>reticulata</a:t>
            </a:r>
            <a:r>
              <a:rPr lang="fr-FR" sz="2400" dirty="0"/>
              <a:t>)</a:t>
            </a:r>
            <a:endParaRPr sz="2400" dirty="0"/>
          </a:p>
          <a:p>
            <a:pPr marL="228600" lvl="0" indent="-64135" algn="just" rtl="0">
              <a:lnSpc>
                <a:spcPct val="90000"/>
              </a:lnSpc>
              <a:spcBef>
                <a:spcPts val="1000"/>
              </a:spcBef>
              <a:spcAft>
                <a:spcPts val="0"/>
              </a:spcAft>
              <a:buClr>
                <a:schemeClr val="dk1"/>
              </a:buClr>
              <a:buSzPct val="100000"/>
              <a:buNone/>
            </a:pPr>
            <a:endParaRPr sz="2400" dirty="0"/>
          </a:p>
          <a:p>
            <a:pPr marL="228600" lvl="0" indent="-228600" algn="just" rtl="0">
              <a:lnSpc>
                <a:spcPct val="90000"/>
              </a:lnSpc>
              <a:spcBef>
                <a:spcPts val="1000"/>
              </a:spcBef>
              <a:spcAft>
                <a:spcPts val="0"/>
              </a:spcAft>
              <a:buClr>
                <a:schemeClr val="dk1"/>
              </a:buClr>
              <a:buSzPct val="100000"/>
              <a:buFont typeface="Calibri"/>
              <a:buNone/>
            </a:pPr>
            <a:endParaRPr sz="2400" dirty="0"/>
          </a:p>
          <a:p>
            <a:pPr marL="228600" lvl="0" indent="-228600" algn="l" rtl="0">
              <a:lnSpc>
                <a:spcPct val="90000"/>
              </a:lnSpc>
              <a:spcBef>
                <a:spcPts val="1000"/>
              </a:spcBef>
              <a:spcAft>
                <a:spcPts val="0"/>
              </a:spcAft>
              <a:buClr>
                <a:schemeClr val="dk1"/>
              </a:buClr>
              <a:buSzPct val="100000"/>
              <a:buFont typeface="Calibri"/>
              <a:buNone/>
            </a:pPr>
            <a:endParaRPr sz="2400" dirty="0"/>
          </a:p>
        </p:txBody>
      </p:sp>
      <p:pic>
        <p:nvPicPr>
          <p:cNvPr id="190" name="Google Shape;190;p12"/>
          <p:cNvPicPr preferRelativeResize="0"/>
          <p:nvPr/>
        </p:nvPicPr>
        <p:blipFill rotWithShape="1">
          <a:blip r:embed="rId4">
            <a:alphaModFix/>
          </a:blip>
          <a:srcRect/>
          <a:stretch/>
        </p:blipFill>
        <p:spPr>
          <a:xfrm>
            <a:off x="6284686" y="491642"/>
            <a:ext cx="5516789" cy="5244184"/>
          </a:xfrm>
          <a:prstGeom prst="rect">
            <a:avLst/>
          </a:prstGeom>
          <a:noFill/>
          <a:ln>
            <a:noFill/>
          </a:ln>
        </p:spPr>
      </p:pic>
      <p:sp>
        <p:nvSpPr>
          <p:cNvPr id="191" name="Google Shape;191;p12"/>
          <p:cNvSpPr/>
          <p:nvPr/>
        </p:nvSpPr>
        <p:spPr>
          <a:xfrm>
            <a:off x="1151316" y="4917074"/>
            <a:ext cx="4206875" cy="431800"/>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2200">
                <a:solidFill>
                  <a:srgbClr val="7030A0"/>
                </a:solidFill>
                <a:latin typeface="Calibri"/>
                <a:ea typeface="Calibri"/>
                <a:cs typeface="Calibri"/>
                <a:sym typeface="Calibri"/>
              </a:rPr>
              <a:t>Log 1/LC</a:t>
            </a:r>
            <a:r>
              <a:rPr lang="fr-FR" sz="2200" baseline="-25000">
                <a:solidFill>
                  <a:srgbClr val="7030A0"/>
                </a:solidFill>
                <a:latin typeface="Calibri"/>
                <a:ea typeface="Calibri"/>
                <a:cs typeface="Calibri"/>
                <a:sym typeface="Calibri"/>
              </a:rPr>
              <a:t>50</a:t>
            </a:r>
            <a:r>
              <a:rPr lang="fr-FR" sz="2200">
                <a:solidFill>
                  <a:srgbClr val="7030A0"/>
                </a:solidFill>
                <a:latin typeface="Calibri"/>
                <a:ea typeface="Calibri"/>
                <a:cs typeface="Calibri"/>
                <a:sym typeface="Calibri"/>
              </a:rPr>
              <a:t> = 0.871 Log Kow - 4.87</a:t>
            </a:r>
            <a:endParaRPr/>
          </a:p>
        </p:txBody>
      </p:sp>
      <p:sp>
        <p:nvSpPr>
          <p:cNvPr id="8" name="Rectangle : coins arrondis 7">
            <a:extLst>
              <a:ext uri="{FF2B5EF4-FFF2-40B4-BE49-F238E27FC236}">
                <a16:creationId xmlns:a16="http://schemas.microsoft.com/office/drawing/2014/main" id="{2C4BDE43-DB27-4A17-8802-1E32097596FE}"/>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BBF673AA-D465-440E-9CF6-04549D981D3B}"/>
              </a:ext>
            </a:extLst>
          </p:cNvPr>
          <p:cNvSpPr>
            <a:spLocks noGrp="1"/>
          </p:cNvSpPr>
          <p:nvPr>
            <p:ph type="sldNum" sz="quarter" idx="12"/>
          </p:nvPr>
        </p:nvSpPr>
        <p:spPr/>
        <p:txBody>
          <a:bodyPr/>
          <a:lstStyle/>
          <a:p>
            <a:fld id="{A7AC398A-F763-4301-B81B-09CBB979320A}" type="slidenum">
              <a:rPr lang="fr-FR" smtClean="0"/>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a74d723d30_0_0"/>
          <p:cNvSpPr txBox="1">
            <a:spLocks noGrp="1"/>
          </p:cNvSpPr>
          <p:nvPr>
            <p:ph type="title"/>
          </p:nvPr>
        </p:nvSpPr>
        <p:spPr>
          <a:xfrm>
            <a:off x="838200" y="120604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3200" b="1" dirty="0"/>
              <a:t>scénarios / variables d’entrée</a:t>
            </a:r>
            <a:endParaRPr sz="3200" b="1" dirty="0"/>
          </a:p>
        </p:txBody>
      </p:sp>
      <p:sp>
        <p:nvSpPr>
          <p:cNvPr id="198" name="Google Shape;198;g2a74d723d30_0_0"/>
          <p:cNvSpPr txBox="1">
            <a:spLocks noGrp="1"/>
          </p:cNvSpPr>
          <p:nvPr>
            <p:ph type="body" idx="1"/>
          </p:nvPr>
        </p:nvSpPr>
        <p:spPr>
          <a:xfrm>
            <a:off x="838200" y="2593068"/>
            <a:ext cx="10515600" cy="217487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sz="2400" dirty="0">
                <a:sym typeface="Wingdings" panose="05000000000000000000" pitchFamily="2" charset="2"/>
              </a:rPr>
              <a:t> </a:t>
            </a:r>
            <a:r>
              <a:rPr lang="fr-FR" sz="2400" dirty="0"/>
              <a:t>définir le lien entre les variables?</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fr-FR" sz="2400" dirty="0"/>
              <a:t>NB : il existe des modèles qui estiment les paramètres</a:t>
            </a:r>
            <a:endParaRPr sz="2400" dirty="0"/>
          </a:p>
        </p:txBody>
      </p:sp>
      <p:sp>
        <p:nvSpPr>
          <p:cNvPr id="4" name="Rectangle : coins arrondis 3">
            <a:extLst>
              <a:ext uri="{FF2B5EF4-FFF2-40B4-BE49-F238E27FC236}">
                <a16:creationId xmlns:a16="http://schemas.microsoft.com/office/drawing/2014/main" id="{F91236E3-ECF2-460C-ADC7-0BC9C695900E}"/>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20A0BE42-9D0F-41CF-B7AF-819A55912063}"/>
              </a:ext>
            </a:extLst>
          </p:cNvPr>
          <p:cNvSpPr>
            <a:spLocks noGrp="1"/>
          </p:cNvSpPr>
          <p:nvPr>
            <p:ph type="sldNum" sz="quarter" idx="12"/>
          </p:nvPr>
        </p:nvSpPr>
        <p:spPr/>
        <p:txBody>
          <a:bodyPr/>
          <a:lstStyle/>
          <a:p>
            <a:fld id="{A7AC398A-F763-4301-B81B-09CBB979320A}" type="slidenum">
              <a:rPr lang="fr-FR" smtClean="0"/>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a:extLst>
              <a:ext uri="{FF2B5EF4-FFF2-40B4-BE49-F238E27FC236}">
                <a16:creationId xmlns:a16="http://schemas.microsoft.com/office/drawing/2014/main" id="{D34DB60F-896D-46F5-B2C8-5886BB8C77DA}"/>
              </a:ext>
            </a:extLst>
          </p:cNvPr>
          <p:cNvSpPr txBox="1">
            <a:spLocks noChangeArrowheads="1"/>
          </p:cNvSpPr>
          <p:nvPr/>
        </p:nvSpPr>
        <p:spPr bwMode="auto">
          <a:xfrm>
            <a:off x="2711450" y="2971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UE1</a:t>
            </a:r>
          </a:p>
        </p:txBody>
      </p:sp>
      <p:sp>
        <p:nvSpPr>
          <p:cNvPr id="30" name="ZoneTexte 29">
            <a:extLst>
              <a:ext uri="{FF2B5EF4-FFF2-40B4-BE49-F238E27FC236}">
                <a16:creationId xmlns:a16="http://schemas.microsoft.com/office/drawing/2014/main" id="{2CBD7B5F-4D67-461D-8A1C-48957EF8A4E8}"/>
              </a:ext>
            </a:extLst>
          </p:cNvPr>
          <p:cNvSpPr txBox="1">
            <a:spLocks noChangeArrowheads="1"/>
          </p:cNvSpPr>
          <p:nvPr/>
        </p:nvSpPr>
        <p:spPr bwMode="auto">
          <a:xfrm>
            <a:off x="4224338" y="367665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UE2</a:t>
            </a:r>
          </a:p>
        </p:txBody>
      </p:sp>
      <p:sp>
        <p:nvSpPr>
          <p:cNvPr id="31" name="ZoneTexte 30">
            <a:extLst>
              <a:ext uri="{FF2B5EF4-FFF2-40B4-BE49-F238E27FC236}">
                <a16:creationId xmlns:a16="http://schemas.microsoft.com/office/drawing/2014/main" id="{5693ADD4-1B7C-44AC-B846-4009A3C72223}"/>
              </a:ext>
            </a:extLst>
          </p:cNvPr>
          <p:cNvSpPr txBox="1">
            <a:spLocks noChangeArrowheads="1"/>
          </p:cNvSpPr>
          <p:nvPr/>
        </p:nvSpPr>
        <p:spPr bwMode="auto">
          <a:xfrm>
            <a:off x="6238875" y="52022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UE3</a:t>
            </a:r>
          </a:p>
        </p:txBody>
      </p:sp>
      <p:sp>
        <p:nvSpPr>
          <p:cNvPr id="32" name="ZoneTexte 31">
            <a:extLst>
              <a:ext uri="{FF2B5EF4-FFF2-40B4-BE49-F238E27FC236}">
                <a16:creationId xmlns:a16="http://schemas.microsoft.com/office/drawing/2014/main" id="{D8FC4463-8306-4550-A966-3171DD48C7D6}"/>
              </a:ext>
            </a:extLst>
          </p:cNvPr>
          <p:cNvSpPr txBox="1">
            <a:spLocks noChangeArrowheads="1"/>
          </p:cNvSpPr>
          <p:nvPr/>
        </p:nvSpPr>
        <p:spPr bwMode="auto">
          <a:xfrm>
            <a:off x="8293100" y="52228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UE4</a:t>
            </a:r>
          </a:p>
        </p:txBody>
      </p:sp>
      <p:sp>
        <p:nvSpPr>
          <p:cNvPr id="33" name="ZoneTexte 32">
            <a:extLst>
              <a:ext uri="{FF2B5EF4-FFF2-40B4-BE49-F238E27FC236}">
                <a16:creationId xmlns:a16="http://schemas.microsoft.com/office/drawing/2014/main" id="{F128376E-BF33-4EBB-83EE-C17E0C1D19BF}"/>
              </a:ext>
            </a:extLst>
          </p:cNvPr>
          <p:cNvSpPr txBox="1">
            <a:spLocks noChangeArrowheads="1"/>
          </p:cNvSpPr>
          <p:nvPr/>
        </p:nvSpPr>
        <p:spPr bwMode="auto">
          <a:xfrm>
            <a:off x="7807325" y="32845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UE5</a:t>
            </a:r>
          </a:p>
        </p:txBody>
      </p:sp>
      <p:pic>
        <p:nvPicPr>
          <p:cNvPr id="15371" name="Image 3">
            <a:extLst>
              <a:ext uri="{FF2B5EF4-FFF2-40B4-BE49-F238E27FC236}">
                <a16:creationId xmlns:a16="http://schemas.microsoft.com/office/drawing/2014/main" id="{376204DD-E2FE-4853-92B3-6AE5270C8859}"/>
              </a:ext>
            </a:extLst>
          </p:cNvPr>
          <p:cNvPicPr>
            <a:picLocks noChangeAspect="1"/>
          </p:cNvPicPr>
          <p:nvPr/>
        </p:nvPicPr>
        <p:blipFill rotWithShape="1">
          <a:blip r:embed="rId3">
            <a:extLst>
              <a:ext uri="{28A0092B-C50C-407E-A947-70E740481C1C}">
                <a14:useLocalDpi xmlns:a14="http://schemas.microsoft.com/office/drawing/2010/main" val="0"/>
              </a:ext>
            </a:extLst>
          </a:blip>
          <a:srcRect b="12480"/>
          <a:stretch/>
        </p:blipFill>
        <p:spPr bwMode="auto">
          <a:xfrm>
            <a:off x="1339850" y="728663"/>
            <a:ext cx="9793288" cy="497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 name="ZoneTexte 2047">
            <a:extLst>
              <a:ext uri="{FF2B5EF4-FFF2-40B4-BE49-F238E27FC236}">
                <a16:creationId xmlns:a16="http://schemas.microsoft.com/office/drawing/2014/main" id="{37B00F4E-0A48-4979-A27F-8085E867A2C7}"/>
              </a:ext>
            </a:extLst>
          </p:cNvPr>
          <p:cNvSpPr txBox="1"/>
          <p:nvPr/>
        </p:nvSpPr>
        <p:spPr>
          <a:xfrm>
            <a:off x="205014" y="5211763"/>
            <a:ext cx="3452586" cy="923330"/>
          </a:xfrm>
          <a:prstGeom prst="rect">
            <a:avLst/>
          </a:prstGeom>
          <a:noFill/>
        </p:spPr>
        <p:txBody>
          <a:bodyPr wrap="square" rtlCol="0">
            <a:spAutoFit/>
          </a:bodyPr>
          <a:lstStyle/>
          <a:p>
            <a:pPr algn="just"/>
            <a:r>
              <a:rPr lang="fr-FR" b="1" dirty="0">
                <a:solidFill>
                  <a:srgbClr val="7030A0"/>
                </a:solidFill>
              </a:rPr>
              <a:t>Modélisation = outil de prédiction du devenir des contaminants et de leurs effets (éco)toxiques</a:t>
            </a:r>
          </a:p>
        </p:txBody>
      </p:sp>
      <p:sp>
        <p:nvSpPr>
          <p:cNvPr id="2049" name="Ellipse 2048">
            <a:extLst>
              <a:ext uri="{FF2B5EF4-FFF2-40B4-BE49-F238E27FC236}">
                <a16:creationId xmlns:a16="http://schemas.microsoft.com/office/drawing/2014/main" id="{5E98869D-36FD-4E06-801B-687FB8248F14}"/>
              </a:ext>
            </a:extLst>
          </p:cNvPr>
          <p:cNvSpPr/>
          <p:nvPr/>
        </p:nvSpPr>
        <p:spPr>
          <a:xfrm rot="2157630">
            <a:off x="1275253" y="2179041"/>
            <a:ext cx="5225143" cy="307707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0" name="Espace réservé du numéro de diapositive 2049">
            <a:extLst>
              <a:ext uri="{FF2B5EF4-FFF2-40B4-BE49-F238E27FC236}">
                <a16:creationId xmlns:a16="http://schemas.microsoft.com/office/drawing/2014/main" id="{7DDB8BA7-3ED0-449C-9E27-60FEDA5B74F8}"/>
              </a:ext>
            </a:extLst>
          </p:cNvPr>
          <p:cNvSpPr>
            <a:spLocks noGrp="1"/>
          </p:cNvSpPr>
          <p:nvPr>
            <p:ph type="sldNum" sz="quarter" idx="12"/>
          </p:nvPr>
        </p:nvSpPr>
        <p:spPr/>
        <p:txBody>
          <a:bodyPr/>
          <a:lstStyle/>
          <a:p>
            <a:fld id="{A7AC398A-F763-4301-B81B-09CBB979320A}" type="slidenum">
              <a:rPr lang="fr-FR" smtClean="0"/>
              <a:t>2</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heel(1)">
                                      <p:cBhvr>
                                        <p:cTn id="7" dur="2000"/>
                                        <p:tgtEl>
                                          <p:spTgt spid="20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
                                        </p:tgtEl>
                                        <p:attrNameLst>
                                          <p:attrName>style.visibility</p:attrName>
                                        </p:attrNameLst>
                                      </p:cBhvr>
                                      <p:to>
                                        <p:strVal val="visible"/>
                                      </p:to>
                                    </p:set>
                                    <p:animEffect transition="in" filter="fade">
                                      <p:cBhvr>
                                        <p:cTn id="10"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p:bldP spid="20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2"/>
          <p:cNvSpPr txBox="1">
            <a:spLocks noGrp="1"/>
          </p:cNvSpPr>
          <p:nvPr>
            <p:ph type="body" idx="1"/>
          </p:nvPr>
        </p:nvSpPr>
        <p:spPr>
          <a:xfrm>
            <a:off x="483635" y="2091805"/>
            <a:ext cx="11360800" cy="2888409"/>
          </a:xfrm>
          <a:prstGeom prst="rect">
            <a:avLst/>
          </a:prstGeom>
        </p:spPr>
        <p:txBody>
          <a:bodyPr spcFirstLastPara="1" vert="horz" wrap="square" lIns="121900" tIns="121900" rIns="121900" bIns="121900" rtlCol="0" anchor="t" anchorCtr="0">
            <a:normAutofit/>
          </a:bodyPr>
          <a:lstStyle/>
          <a:p>
            <a:pPr>
              <a:buFont typeface="Wingdings" panose="05000000000000000000" pitchFamily="2" charset="2"/>
              <a:buChar char="Ø"/>
            </a:pPr>
            <a:r>
              <a:rPr lang="fr" sz="2400" dirty="0"/>
              <a:t>compréhension de mécanismes, de couplages de mécanismes</a:t>
            </a:r>
          </a:p>
          <a:p>
            <a:pPr>
              <a:buFont typeface="Wingdings" panose="05000000000000000000" pitchFamily="2" charset="2"/>
              <a:buChar char="Ø"/>
            </a:pPr>
            <a:endParaRPr sz="2400" dirty="0"/>
          </a:p>
          <a:p>
            <a:pPr>
              <a:buFont typeface="Wingdings" panose="05000000000000000000" pitchFamily="2" charset="2"/>
              <a:buChar char="Ø"/>
            </a:pPr>
            <a:r>
              <a:rPr lang="fr" sz="2400" dirty="0"/>
              <a:t>prédictif (e.g. météorologie, climat, …)</a:t>
            </a:r>
            <a:endParaRPr sz="2400" dirty="0"/>
          </a:p>
          <a:p>
            <a:pPr>
              <a:buFont typeface="Wingdings" panose="05000000000000000000" pitchFamily="2" charset="2"/>
              <a:buChar char="Ø"/>
            </a:pPr>
            <a:endParaRPr lang="fr" sz="2400" dirty="0"/>
          </a:p>
          <a:p>
            <a:pPr>
              <a:buFont typeface="Wingdings" panose="05000000000000000000" pitchFamily="2" charset="2"/>
              <a:buChar char="Ø"/>
            </a:pPr>
            <a:r>
              <a:rPr lang="fr" sz="2400" dirty="0"/>
              <a:t>évaluation des risques (e.g. pesticides et réglementation)</a:t>
            </a:r>
            <a:endParaRPr sz="2400" dirty="0"/>
          </a:p>
          <a:p>
            <a:pPr>
              <a:buFont typeface="Wingdings" panose="05000000000000000000" pitchFamily="2" charset="2"/>
              <a:buChar char="Ø"/>
            </a:pPr>
            <a:endParaRPr lang="fr" sz="2400" dirty="0"/>
          </a:p>
          <a:p>
            <a:pPr>
              <a:buFont typeface="Wingdings" panose="05000000000000000000" pitchFamily="2" charset="2"/>
              <a:buChar char="Ø"/>
            </a:pPr>
            <a:r>
              <a:rPr lang="fr" sz="2400" dirty="0"/>
              <a:t>identification de leviers d’action et évaluation de leurs efficacité, outils d’aide à la décision </a:t>
            </a:r>
            <a:endParaRPr sz="2400" dirty="0"/>
          </a:p>
        </p:txBody>
      </p:sp>
      <p:sp>
        <p:nvSpPr>
          <p:cNvPr id="2" name="Espace réservé du numéro de diapositive 1">
            <a:extLst>
              <a:ext uri="{FF2B5EF4-FFF2-40B4-BE49-F238E27FC236}">
                <a16:creationId xmlns:a16="http://schemas.microsoft.com/office/drawing/2014/main" id="{FD1B6702-45EA-4123-B110-0FD9ADF0AA20}"/>
              </a:ext>
            </a:extLst>
          </p:cNvPr>
          <p:cNvSpPr>
            <a:spLocks noGrp="1"/>
          </p:cNvSpPr>
          <p:nvPr>
            <p:ph type="sldNum" idx="12"/>
          </p:nvPr>
        </p:nvSpPr>
        <p:spPr/>
        <p:txBody>
          <a:bodyPr/>
          <a:lstStyle/>
          <a:p>
            <a:fld id="{00000000-1234-1234-1234-123412341234}" type="slidenum">
              <a:rPr lang="fr-FR" smtClean="0"/>
              <a:pPr/>
              <a:t>20</a:t>
            </a:fld>
            <a:endParaRPr lang="fr-FR"/>
          </a:p>
        </p:txBody>
      </p:sp>
      <p:sp>
        <p:nvSpPr>
          <p:cNvPr id="5" name="Rectangle : coins arrondis 4">
            <a:extLst>
              <a:ext uri="{FF2B5EF4-FFF2-40B4-BE49-F238E27FC236}">
                <a16:creationId xmlns:a16="http://schemas.microsoft.com/office/drawing/2014/main" id="{FAF1CE66-9B53-4338-BBA9-74678E6A1E9F}"/>
              </a:ext>
            </a:extLst>
          </p:cNvPr>
          <p:cNvSpPr/>
          <p:nvPr/>
        </p:nvSpPr>
        <p:spPr>
          <a:xfrm>
            <a:off x="506186" y="340275"/>
            <a:ext cx="56578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Différents objectifs et usages d’un modèle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783770" y="1536633"/>
            <a:ext cx="10992629" cy="4968000"/>
          </a:xfrm>
          <a:prstGeom prst="rect">
            <a:avLst/>
          </a:prstGeom>
        </p:spPr>
        <p:txBody>
          <a:bodyPr spcFirstLastPara="1" vert="horz" wrap="square" lIns="121900" tIns="121900" rIns="121900" bIns="121900" rtlCol="0" anchor="t" anchorCtr="0">
            <a:normAutofit/>
          </a:bodyPr>
          <a:lstStyle/>
          <a:p>
            <a:pPr marL="0" indent="0">
              <a:spcBef>
                <a:spcPts val="1600"/>
              </a:spcBef>
              <a:buNone/>
            </a:pPr>
            <a:r>
              <a:rPr lang="fr" sz="2400" dirty="0">
                <a:sym typeface="Wingdings" panose="05000000000000000000" pitchFamily="2" charset="2"/>
              </a:rPr>
              <a:t> </a:t>
            </a:r>
            <a:r>
              <a:rPr lang="fr" sz="2400" dirty="0"/>
              <a:t>tout système complexe dont le comportement ou l’état est régi par un certain nombre de facteurs</a:t>
            </a:r>
            <a:endParaRPr sz="2400" dirty="0"/>
          </a:p>
          <a:p>
            <a:pPr marL="0" indent="0">
              <a:spcBef>
                <a:spcPts val="1600"/>
              </a:spcBef>
              <a:buNone/>
            </a:pPr>
            <a:endParaRPr lang="fr" sz="2400" dirty="0"/>
          </a:p>
          <a:p>
            <a:pPr marL="0" indent="0">
              <a:spcBef>
                <a:spcPts val="1600"/>
              </a:spcBef>
              <a:buNone/>
            </a:pPr>
            <a:r>
              <a:rPr lang="fr" sz="2000" u="sng" dirty="0"/>
              <a:t>Exemple</a:t>
            </a:r>
            <a:r>
              <a:rPr lang="fr-FR" sz="2000" u="sng" dirty="0"/>
              <a:t>s </a:t>
            </a:r>
            <a:r>
              <a:rPr lang="fr" sz="2000" u="sng" dirty="0"/>
              <a:t>:</a:t>
            </a:r>
            <a:endParaRPr sz="2000" u="sng" dirty="0"/>
          </a:p>
          <a:p>
            <a:pPr>
              <a:spcBef>
                <a:spcPts val="1600"/>
              </a:spcBef>
              <a:buChar char="-"/>
            </a:pPr>
            <a:r>
              <a:rPr lang="fr" sz="2000" dirty="0"/>
              <a:t>prévisions météorologiques</a:t>
            </a:r>
            <a:endParaRPr sz="2000" dirty="0"/>
          </a:p>
          <a:p>
            <a:pPr>
              <a:buChar char="-"/>
            </a:pPr>
            <a:r>
              <a:rPr lang="fr" sz="2000" dirty="0"/>
              <a:t>contamination de l’environnement en lien avec des pratiques données</a:t>
            </a:r>
            <a:endParaRPr sz="2000" dirty="0"/>
          </a:p>
          <a:p>
            <a:pPr>
              <a:buChar char="-"/>
            </a:pPr>
            <a:r>
              <a:rPr lang="fr" sz="2000" dirty="0"/>
              <a:t>exposition d’écosystèmes</a:t>
            </a:r>
            <a:endParaRPr sz="2000" dirty="0"/>
          </a:p>
          <a:p>
            <a:pPr>
              <a:buChar char="-"/>
            </a:pPr>
            <a:r>
              <a:rPr lang="fr" sz="2000" dirty="0"/>
              <a:t>….</a:t>
            </a:r>
            <a:endParaRPr sz="2000" dirty="0"/>
          </a:p>
        </p:txBody>
      </p:sp>
      <p:sp>
        <p:nvSpPr>
          <p:cNvPr id="2" name="Espace réservé du numéro de diapositive 1">
            <a:extLst>
              <a:ext uri="{FF2B5EF4-FFF2-40B4-BE49-F238E27FC236}">
                <a16:creationId xmlns:a16="http://schemas.microsoft.com/office/drawing/2014/main" id="{3070EC67-A9E6-470F-9922-42610F00B1FB}"/>
              </a:ext>
            </a:extLst>
          </p:cNvPr>
          <p:cNvSpPr>
            <a:spLocks noGrp="1"/>
          </p:cNvSpPr>
          <p:nvPr>
            <p:ph type="sldNum" idx="12"/>
          </p:nvPr>
        </p:nvSpPr>
        <p:spPr/>
        <p:txBody>
          <a:bodyPr/>
          <a:lstStyle/>
          <a:p>
            <a:fld id="{00000000-1234-1234-1234-123412341234}" type="slidenum">
              <a:rPr lang="fr-FR" smtClean="0"/>
              <a:pPr/>
              <a:t>21</a:t>
            </a:fld>
            <a:endParaRPr lang="fr-FR"/>
          </a:p>
        </p:txBody>
      </p:sp>
      <p:sp>
        <p:nvSpPr>
          <p:cNvPr id="7" name="Rectangle : coins arrondis 6">
            <a:extLst>
              <a:ext uri="{FF2B5EF4-FFF2-40B4-BE49-F238E27FC236}">
                <a16:creationId xmlns:a16="http://schemas.microsoft.com/office/drawing/2014/main" id="{D4FA907C-F1DA-4071-9699-5651906AD04C}"/>
              </a:ext>
            </a:extLst>
          </p:cNvPr>
          <p:cNvSpPr/>
          <p:nvPr/>
        </p:nvSpPr>
        <p:spPr>
          <a:xfrm>
            <a:off x="506187" y="340275"/>
            <a:ext cx="3567792"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 modéliser?</a:t>
            </a:r>
          </a:p>
        </p:txBody>
      </p:sp>
    </p:spTree>
    <p:extLst>
      <p:ext uri="{BB962C8B-B14F-4D97-AF65-F5344CB8AC3E}">
        <p14:creationId xmlns:p14="http://schemas.microsoft.com/office/powerpoint/2010/main" val="360195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a:spLocks noGrp="1"/>
          </p:cNvSpPr>
          <p:nvPr>
            <p:ph type="body" idx="1"/>
          </p:nvPr>
        </p:nvSpPr>
        <p:spPr>
          <a:xfrm>
            <a:off x="265056" y="1797174"/>
            <a:ext cx="5413700" cy="1271999"/>
          </a:xfrm>
          <a:prstGeom prst="rect">
            <a:avLst/>
          </a:prstGeom>
        </p:spPr>
        <p:txBody>
          <a:bodyPr spcFirstLastPara="1" vert="horz" wrap="square" lIns="121900" tIns="121900" rIns="121900" bIns="121900" rtlCol="0" anchor="t" anchorCtr="0">
            <a:normAutofit/>
          </a:bodyPr>
          <a:lstStyle/>
          <a:p>
            <a:pPr indent="-419936">
              <a:spcBef>
                <a:spcPts val="1600"/>
              </a:spcBef>
              <a:buSzPct val="100000"/>
              <a:buFont typeface="Comic Sans MS"/>
              <a:buChar char="-"/>
            </a:pPr>
            <a:r>
              <a:rPr lang="fr" sz="2000" i="1" dirty="0">
                <a:ea typeface="Comic Sans MS"/>
                <a:cs typeface="Comic Sans MS"/>
                <a:sym typeface="Comic Sans MS"/>
              </a:rPr>
              <a:t>Recherche d’amélioration des connaissances</a:t>
            </a:r>
            <a:endParaRPr sz="2000" i="1" dirty="0">
              <a:ea typeface="Comic Sans MS"/>
              <a:cs typeface="Comic Sans MS"/>
              <a:sym typeface="Comic Sans MS"/>
            </a:endParaRPr>
          </a:p>
          <a:p>
            <a:pPr indent="-419936">
              <a:buSzPct val="100000"/>
              <a:buChar char="-"/>
            </a:pPr>
            <a:r>
              <a:rPr lang="fr" sz="2000" i="1" dirty="0">
                <a:ea typeface="Comic Sans MS"/>
                <a:cs typeface="Comic Sans MS"/>
                <a:sym typeface="Comic Sans MS"/>
              </a:rPr>
              <a:t>Recherche d’outil d’aide à la décision</a:t>
            </a:r>
            <a:endParaRPr sz="2000" i="1" dirty="0">
              <a:ea typeface="Comic Sans MS"/>
              <a:cs typeface="Comic Sans MS"/>
              <a:sym typeface="Comic Sans MS"/>
            </a:endParaRPr>
          </a:p>
          <a:p>
            <a:pPr marL="0" indent="0">
              <a:buNone/>
            </a:pPr>
            <a:endParaRPr sz="2000" dirty="0"/>
          </a:p>
        </p:txBody>
      </p:sp>
      <p:sp>
        <p:nvSpPr>
          <p:cNvPr id="93" name="Google Shape;93;p19"/>
          <p:cNvSpPr/>
          <p:nvPr/>
        </p:nvSpPr>
        <p:spPr>
          <a:xfrm>
            <a:off x="3334592" y="4276906"/>
            <a:ext cx="5137600" cy="20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4" name="Google Shape;94;p19"/>
          <p:cNvSpPr/>
          <p:nvPr/>
        </p:nvSpPr>
        <p:spPr>
          <a:xfrm>
            <a:off x="3334592" y="5180228"/>
            <a:ext cx="5137600" cy="20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95" name="Google Shape;95;p19"/>
          <p:cNvPicPr preferRelativeResize="0"/>
          <p:nvPr/>
        </p:nvPicPr>
        <p:blipFill>
          <a:blip r:embed="rId3">
            <a:alphaModFix/>
          </a:blip>
          <a:stretch>
            <a:fillRect/>
          </a:stretch>
        </p:blipFill>
        <p:spPr>
          <a:xfrm>
            <a:off x="5802125" y="1555889"/>
            <a:ext cx="6124819" cy="1622933"/>
          </a:xfrm>
          <a:prstGeom prst="rect">
            <a:avLst/>
          </a:prstGeom>
          <a:noFill/>
          <a:ln>
            <a:noFill/>
          </a:ln>
        </p:spPr>
      </p:pic>
      <p:sp>
        <p:nvSpPr>
          <p:cNvPr id="2" name="Espace réservé du numéro de diapositive 1">
            <a:extLst>
              <a:ext uri="{FF2B5EF4-FFF2-40B4-BE49-F238E27FC236}">
                <a16:creationId xmlns:a16="http://schemas.microsoft.com/office/drawing/2014/main" id="{8D4A6F7A-1714-4D8F-8888-698228A30D6D}"/>
              </a:ext>
            </a:extLst>
          </p:cNvPr>
          <p:cNvSpPr>
            <a:spLocks noGrp="1"/>
          </p:cNvSpPr>
          <p:nvPr>
            <p:ph type="sldNum" idx="12"/>
          </p:nvPr>
        </p:nvSpPr>
        <p:spPr/>
        <p:txBody>
          <a:bodyPr/>
          <a:lstStyle/>
          <a:p>
            <a:fld id="{00000000-1234-1234-1234-123412341234}" type="slidenum">
              <a:rPr lang="fr-FR" smtClean="0"/>
              <a:pPr/>
              <a:t>22</a:t>
            </a:fld>
            <a:endParaRPr lang="fr-FR"/>
          </a:p>
        </p:txBody>
      </p:sp>
      <p:sp>
        <p:nvSpPr>
          <p:cNvPr id="8" name="Rectangle : coins arrondis 7">
            <a:extLst>
              <a:ext uri="{FF2B5EF4-FFF2-40B4-BE49-F238E27FC236}">
                <a16:creationId xmlns:a16="http://schemas.microsoft.com/office/drawing/2014/main" id="{29D8FC86-C036-463F-BBFE-13F72ACE78B8}"/>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
        <p:nvSpPr>
          <p:cNvPr id="3" name="ZoneTexte 2">
            <a:extLst>
              <a:ext uri="{FF2B5EF4-FFF2-40B4-BE49-F238E27FC236}">
                <a16:creationId xmlns:a16="http://schemas.microsoft.com/office/drawing/2014/main" id="{D174F0B1-E56C-4EC9-8644-3FDF7D27F000}"/>
              </a:ext>
            </a:extLst>
          </p:cNvPr>
          <p:cNvSpPr txBox="1"/>
          <p:nvPr/>
        </p:nvSpPr>
        <p:spPr>
          <a:xfrm>
            <a:off x="144233" y="4113974"/>
            <a:ext cx="3028950" cy="369332"/>
          </a:xfrm>
          <a:prstGeom prst="rect">
            <a:avLst/>
          </a:prstGeom>
          <a:noFill/>
        </p:spPr>
        <p:txBody>
          <a:bodyPr wrap="square" rtlCol="0">
            <a:spAutoFit/>
          </a:bodyPr>
          <a:lstStyle/>
          <a:p>
            <a:r>
              <a:rPr lang="fr-FR" dirty="0"/>
              <a:t>= outil de « déconvolution »</a:t>
            </a:r>
          </a:p>
        </p:txBody>
      </p:sp>
      <p:sp>
        <p:nvSpPr>
          <p:cNvPr id="10" name="ZoneTexte 9">
            <a:extLst>
              <a:ext uri="{FF2B5EF4-FFF2-40B4-BE49-F238E27FC236}">
                <a16:creationId xmlns:a16="http://schemas.microsoft.com/office/drawing/2014/main" id="{17F41AE4-400B-4C39-AE3A-7004CCC97B86}"/>
              </a:ext>
            </a:extLst>
          </p:cNvPr>
          <p:cNvSpPr txBox="1"/>
          <p:nvPr/>
        </p:nvSpPr>
        <p:spPr>
          <a:xfrm>
            <a:off x="144233" y="4854166"/>
            <a:ext cx="3309260" cy="646331"/>
          </a:xfrm>
          <a:prstGeom prst="rect">
            <a:avLst/>
          </a:prstGeom>
          <a:noFill/>
        </p:spPr>
        <p:txBody>
          <a:bodyPr wrap="square" rtlCol="0">
            <a:spAutoFit/>
          </a:bodyPr>
          <a:lstStyle/>
          <a:p>
            <a:r>
              <a:rPr lang="fr-FR" dirty="0"/>
              <a:t>= outil prédictif « extrapolation » à de nouvelles situations</a:t>
            </a:r>
          </a:p>
        </p:txBody>
      </p:sp>
      <p:sp>
        <p:nvSpPr>
          <p:cNvPr id="11" name="ZoneTexte 10">
            <a:extLst>
              <a:ext uri="{FF2B5EF4-FFF2-40B4-BE49-F238E27FC236}">
                <a16:creationId xmlns:a16="http://schemas.microsoft.com/office/drawing/2014/main" id="{8B65DFA7-1B43-44DD-89DA-0E71FD6FA5F1}"/>
              </a:ext>
            </a:extLst>
          </p:cNvPr>
          <p:cNvSpPr txBox="1"/>
          <p:nvPr/>
        </p:nvSpPr>
        <p:spPr>
          <a:xfrm>
            <a:off x="8867257" y="4856023"/>
            <a:ext cx="2298766" cy="646331"/>
          </a:xfrm>
          <a:prstGeom prst="rect">
            <a:avLst/>
          </a:prstGeom>
          <a:noFill/>
        </p:spPr>
        <p:txBody>
          <a:bodyPr wrap="square" rtlCol="0">
            <a:spAutoFit/>
          </a:bodyPr>
          <a:lstStyle/>
          <a:p>
            <a:pPr algn="just"/>
            <a:r>
              <a:rPr lang="fr-FR" dirty="0"/>
              <a:t>= photo/film d’une situation particulière</a:t>
            </a:r>
          </a:p>
        </p:txBody>
      </p:sp>
      <p:sp>
        <p:nvSpPr>
          <p:cNvPr id="12" name="ZoneTexte 11">
            <a:extLst>
              <a:ext uri="{FF2B5EF4-FFF2-40B4-BE49-F238E27FC236}">
                <a16:creationId xmlns:a16="http://schemas.microsoft.com/office/drawing/2014/main" id="{AF5B86F1-3955-43F5-A585-85FCB62950CB}"/>
              </a:ext>
            </a:extLst>
          </p:cNvPr>
          <p:cNvSpPr txBox="1"/>
          <p:nvPr/>
        </p:nvSpPr>
        <p:spPr>
          <a:xfrm>
            <a:off x="8864535" y="3938901"/>
            <a:ext cx="2432075" cy="646331"/>
          </a:xfrm>
          <a:prstGeom prst="rect">
            <a:avLst/>
          </a:prstGeom>
          <a:noFill/>
        </p:spPr>
        <p:txBody>
          <a:bodyPr wrap="square" rtlCol="0">
            <a:spAutoFit/>
          </a:bodyPr>
          <a:lstStyle/>
          <a:p>
            <a:pPr algn="just"/>
            <a:r>
              <a:rPr lang="fr-FR" dirty="0"/>
              <a:t>= résultats d’un ensemble de processus</a:t>
            </a:r>
          </a:p>
        </p:txBody>
      </p:sp>
      <p:sp>
        <p:nvSpPr>
          <p:cNvPr id="4" name="ZoneTexte 3">
            <a:extLst>
              <a:ext uri="{FF2B5EF4-FFF2-40B4-BE49-F238E27FC236}">
                <a16:creationId xmlns:a16="http://schemas.microsoft.com/office/drawing/2014/main" id="{51383AA7-A7C9-4F4A-981A-CBE6598708D9}"/>
              </a:ext>
            </a:extLst>
          </p:cNvPr>
          <p:cNvSpPr txBox="1"/>
          <p:nvPr/>
        </p:nvSpPr>
        <p:spPr>
          <a:xfrm>
            <a:off x="4939393" y="4000500"/>
            <a:ext cx="2343150" cy="369332"/>
          </a:xfrm>
          <a:prstGeom prst="rect">
            <a:avLst/>
          </a:prstGeom>
          <a:noFill/>
        </p:spPr>
        <p:txBody>
          <a:bodyPr wrap="square" rtlCol="0">
            <a:spAutoFit/>
          </a:bodyPr>
          <a:lstStyle/>
          <a:p>
            <a:pPr algn="ctr"/>
            <a:r>
              <a:rPr lang="fr-FR" b="1" i="1" dirty="0"/>
              <a:t>INTERPRETATION</a:t>
            </a:r>
          </a:p>
        </p:txBody>
      </p:sp>
      <p:sp>
        <p:nvSpPr>
          <p:cNvPr id="14" name="ZoneTexte 13">
            <a:extLst>
              <a:ext uri="{FF2B5EF4-FFF2-40B4-BE49-F238E27FC236}">
                <a16:creationId xmlns:a16="http://schemas.microsoft.com/office/drawing/2014/main" id="{2A15698D-C40F-4DEB-9148-34ED54521FA5}"/>
              </a:ext>
            </a:extLst>
          </p:cNvPr>
          <p:cNvSpPr txBox="1"/>
          <p:nvPr/>
        </p:nvSpPr>
        <p:spPr>
          <a:xfrm>
            <a:off x="4953000" y="4855026"/>
            <a:ext cx="2343150" cy="369332"/>
          </a:xfrm>
          <a:prstGeom prst="rect">
            <a:avLst/>
          </a:prstGeom>
          <a:noFill/>
        </p:spPr>
        <p:txBody>
          <a:bodyPr wrap="square" rtlCol="0">
            <a:spAutoFit/>
          </a:bodyPr>
          <a:lstStyle/>
          <a:p>
            <a:pPr algn="ctr"/>
            <a:r>
              <a:rPr lang="fr-FR" b="1" i="1" dirty="0"/>
              <a:t>PREVISION</a:t>
            </a:r>
          </a:p>
        </p:txBody>
      </p:sp>
    </p:spTree>
    <p:extLst>
      <p:ext uri="{BB962C8B-B14F-4D97-AF65-F5344CB8AC3E}">
        <p14:creationId xmlns:p14="http://schemas.microsoft.com/office/powerpoint/2010/main" val="144214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1088172" y="1075872"/>
            <a:ext cx="8507412"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3200" b="1" dirty="0"/>
              <a:t>The 5 Main </a:t>
            </a:r>
            <a:r>
              <a:rPr lang="fr-FR" sz="3200" b="1" dirty="0" err="1"/>
              <a:t>Functions</a:t>
            </a:r>
            <a:r>
              <a:rPr lang="fr-FR" sz="3200" b="1" dirty="0"/>
              <a:t> of </a:t>
            </a:r>
            <a:r>
              <a:rPr lang="fr-FR" sz="3200" b="1" dirty="0" err="1"/>
              <a:t>Models</a:t>
            </a:r>
            <a:br>
              <a:rPr lang="fr-FR" sz="4000" dirty="0"/>
            </a:br>
            <a:r>
              <a:rPr lang="fr-FR" sz="1200" dirty="0"/>
              <a:t>(source: Varenne et al. 2013)</a:t>
            </a:r>
            <a:endParaRPr sz="4000" dirty="0"/>
          </a:p>
        </p:txBody>
      </p:sp>
      <p:sp>
        <p:nvSpPr>
          <p:cNvPr id="205" name="Google Shape;205;p13"/>
          <p:cNvSpPr txBox="1">
            <a:spLocks noGrp="1"/>
          </p:cNvSpPr>
          <p:nvPr>
            <p:ph type="body" idx="1"/>
          </p:nvPr>
        </p:nvSpPr>
        <p:spPr>
          <a:xfrm>
            <a:off x="746729" y="2244177"/>
            <a:ext cx="9052782" cy="3769179"/>
          </a:xfrm>
          <a:prstGeom prst="rect">
            <a:avLst/>
          </a:prstGeom>
          <a:noFill/>
          <a:ln>
            <a:noFill/>
          </a:ln>
        </p:spPr>
        <p:txBody>
          <a:bodyPr spcFirstLastPara="1" wrap="square" lIns="91425" tIns="45700" rIns="91425" bIns="45700" anchor="t" anchorCtr="0">
            <a:normAutofit/>
          </a:bodyPr>
          <a:lstStyle/>
          <a:p>
            <a:pPr marL="514350" indent="-514350">
              <a:spcBef>
                <a:spcPts val="0"/>
              </a:spcBef>
              <a:buClr>
                <a:schemeClr val="dk1"/>
              </a:buClr>
              <a:buSzPts val="2400"/>
              <a:buFont typeface="+mj-lt"/>
              <a:buAutoNum type="romanUcPeriod"/>
            </a:pPr>
            <a:r>
              <a:rPr lang="fr-FR" sz="2000" dirty="0"/>
              <a:t>to </a:t>
            </a:r>
            <a:r>
              <a:rPr lang="fr-FR" sz="2000" dirty="0" err="1">
                <a:solidFill>
                  <a:srgbClr val="FF0000"/>
                </a:solidFill>
              </a:rPr>
              <a:t>facilitate</a:t>
            </a:r>
            <a:r>
              <a:rPr lang="fr-FR" sz="2000" dirty="0">
                <a:solidFill>
                  <a:srgbClr val="FF0000"/>
                </a:solidFill>
              </a:rPr>
              <a:t> an observation </a:t>
            </a:r>
            <a:r>
              <a:rPr lang="fr-FR" sz="2000" dirty="0"/>
              <a:t>or, more </a:t>
            </a:r>
            <a:r>
              <a:rPr lang="fr-FR" sz="2000" dirty="0" err="1"/>
              <a:t>generally</a:t>
            </a:r>
            <a:r>
              <a:rPr lang="fr-FR" sz="2000" dirty="0"/>
              <a:t>, </a:t>
            </a:r>
            <a:r>
              <a:rPr lang="fr-FR" sz="2000" dirty="0">
                <a:solidFill>
                  <a:srgbClr val="FF0000"/>
                </a:solidFill>
              </a:rPr>
              <a:t>an </a:t>
            </a:r>
            <a:r>
              <a:rPr lang="fr-FR" sz="2000" dirty="0" err="1">
                <a:solidFill>
                  <a:srgbClr val="FF0000"/>
                </a:solidFill>
              </a:rPr>
              <a:t>experiment</a:t>
            </a:r>
            <a:r>
              <a:rPr lang="fr-FR" sz="2000" dirty="0">
                <a:solidFill>
                  <a:srgbClr val="FF0000"/>
                </a:solidFill>
              </a:rPr>
              <a:t> </a:t>
            </a:r>
            <a:r>
              <a:rPr lang="fr-FR" sz="2000" dirty="0"/>
              <a:t>(observation + </a:t>
            </a:r>
            <a:r>
              <a:rPr lang="fr-FR" sz="2000" dirty="0" err="1"/>
              <a:t>controlled</a:t>
            </a:r>
            <a:r>
              <a:rPr lang="fr-FR" sz="2000" dirty="0"/>
              <a:t> interaction)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the </a:t>
            </a:r>
            <a:r>
              <a:rPr lang="fr-FR" sz="2000" dirty="0" err="1"/>
              <a:t>coining</a:t>
            </a:r>
            <a:r>
              <a:rPr lang="fr-FR" sz="2000" dirty="0"/>
              <a:t> of an </a:t>
            </a:r>
            <a:r>
              <a:rPr lang="fr-FR" sz="2000" dirty="0">
                <a:solidFill>
                  <a:srgbClr val="FF0000"/>
                </a:solidFill>
              </a:rPr>
              <a:t>intelligible </a:t>
            </a:r>
            <a:r>
              <a:rPr lang="fr-FR" sz="2000" dirty="0" err="1">
                <a:solidFill>
                  <a:srgbClr val="FF0000"/>
                </a:solidFill>
              </a:rPr>
              <a:t>representation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a:t>
            </a:r>
            <a:r>
              <a:rPr lang="fr-FR" sz="2000" dirty="0" err="1">
                <a:solidFill>
                  <a:srgbClr val="FF0000"/>
                </a:solidFill>
              </a:rPr>
              <a:t>theorization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the </a:t>
            </a:r>
            <a:r>
              <a:rPr lang="fr-FR" sz="2000" dirty="0" err="1">
                <a:solidFill>
                  <a:srgbClr val="FF0000"/>
                </a:solidFill>
              </a:rPr>
              <a:t>mediation</a:t>
            </a:r>
            <a:r>
              <a:rPr lang="fr-FR" sz="2000" dirty="0"/>
              <a:t> </a:t>
            </a:r>
            <a:r>
              <a:rPr lang="fr-FR" sz="2000" dirty="0" err="1"/>
              <a:t>between</a:t>
            </a:r>
            <a:r>
              <a:rPr lang="fr-FR" sz="2000" dirty="0"/>
              <a:t> </a:t>
            </a:r>
            <a:r>
              <a:rPr lang="fr-FR" sz="2000" dirty="0" err="1"/>
              <a:t>discourses</a:t>
            </a:r>
            <a:r>
              <a:rPr lang="fr-FR" sz="2000" dirty="0"/>
              <a:t> and disciplines</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a:t>
            </a:r>
            <a:r>
              <a:rPr lang="fr-FR" sz="2000" dirty="0" err="1">
                <a:solidFill>
                  <a:srgbClr val="FF0000"/>
                </a:solidFill>
              </a:rPr>
              <a:t>decision</a:t>
            </a:r>
            <a:r>
              <a:rPr lang="fr-FR" sz="2000" dirty="0">
                <a:solidFill>
                  <a:srgbClr val="FF0000"/>
                </a:solidFill>
              </a:rPr>
              <a:t> and action</a:t>
            </a:r>
            <a:endParaRPr sz="2000" dirty="0"/>
          </a:p>
        </p:txBody>
      </p:sp>
      <p:sp>
        <p:nvSpPr>
          <p:cNvPr id="206" name="Google Shape;20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23</a:t>
            </a:fld>
            <a:endParaRPr sz="1200">
              <a:solidFill>
                <a:srgbClr val="898989"/>
              </a:solidFill>
              <a:latin typeface="Calibri"/>
              <a:ea typeface="Calibri"/>
              <a:cs typeface="Calibri"/>
              <a:sym typeface="Calibri"/>
            </a:endParaRPr>
          </a:p>
        </p:txBody>
      </p:sp>
      <p:pic>
        <p:nvPicPr>
          <p:cNvPr id="207" name="Google Shape;207;p13" descr="Modéliser &amp; simuler – Tome 2 - Franck Varenne, Marc Silberstein, Sébastien  Dutreuil, Philippe Huneman | Cairn.info"/>
          <p:cNvPicPr preferRelativeResize="0"/>
          <p:nvPr/>
        </p:nvPicPr>
        <p:blipFill rotWithShape="1">
          <a:blip r:embed="rId3">
            <a:alphaModFix/>
          </a:blip>
          <a:srcRect/>
          <a:stretch/>
        </p:blipFill>
        <p:spPr>
          <a:xfrm>
            <a:off x="10003437" y="641349"/>
            <a:ext cx="1943100" cy="2743200"/>
          </a:xfrm>
          <a:prstGeom prst="rect">
            <a:avLst/>
          </a:prstGeom>
          <a:noFill/>
          <a:ln>
            <a:noFill/>
          </a:ln>
        </p:spPr>
      </p:pic>
      <p:pic>
        <p:nvPicPr>
          <p:cNvPr id="208" name="Google Shape;208;p13"/>
          <p:cNvPicPr preferRelativeResize="0"/>
          <p:nvPr/>
        </p:nvPicPr>
        <p:blipFill rotWithShape="1">
          <a:blip r:embed="rId4">
            <a:alphaModFix/>
          </a:blip>
          <a:srcRect/>
          <a:stretch/>
        </p:blipFill>
        <p:spPr>
          <a:xfrm>
            <a:off x="10003437" y="3455259"/>
            <a:ext cx="1900626" cy="2690832"/>
          </a:xfrm>
          <a:prstGeom prst="rect">
            <a:avLst/>
          </a:prstGeom>
          <a:noFill/>
          <a:ln>
            <a:noFill/>
          </a:ln>
        </p:spPr>
      </p:pic>
      <p:sp>
        <p:nvSpPr>
          <p:cNvPr id="8" name="Rectangle : coins arrondis 7">
            <a:extLst>
              <a:ext uri="{FF2B5EF4-FFF2-40B4-BE49-F238E27FC236}">
                <a16:creationId xmlns:a16="http://schemas.microsoft.com/office/drawing/2014/main" id="{FF7AF34B-8BFA-4D19-B682-41340C9B7389}"/>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p:nvPr/>
        </p:nvSpPr>
        <p:spPr>
          <a:xfrm>
            <a:off x="284375" y="1357259"/>
            <a:ext cx="11282313" cy="4647386"/>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rgbClr val="C00000"/>
              </a:buClr>
              <a:buSzPts val="2000"/>
              <a:buFont typeface="Calibri"/>
              <a:buAutoNum type="arabicPeriod"/>
            </a:pPr>
            <a:r>
              <a:rPr lang="fr-FR" sz="1900" b="1" i="0" dirty="0">
                <a:solidFill>
                  <a:srgbClr val="C00000"/>
                </a:solidFill>
                <a:ea typeface="Helvetica Neue"/>
                <a:cs typeface="Helvetica Neue"/>
                <a:sym typeface="Helvetica Neue"/>
              </a:rPr>
              <a:t>Compréhension et représentation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Les modèles mathématiques aident à comprendre et à représenter des phénomènes complexes du monde réel. Ils permettent de formaliser des idées, des relations et des structures, offrant ainsi une abstraction qui facilite la compréhension.</a:t>
            </a:r>
            <a:endParaRPr sz="1900" dirty="0"/>
          </a:p>
          <a:p>
            <a:pPr marL="0" marR="0" lvl="0" indent="-127000" algn="just" rtl="0">
              <a:spcBef>
                <a:spcPts val="600"/>
              </a:spcBef>
              <a:spcAft>
                <a:spcPts val="0"/>
              </a:spcAft>
              <a:buClr>
                <a:srgbClr val="FF0000"/>
              </a:buClr>
              <a:buSzPts val="2000"/>
              <a:buFont typeface="Calibri"/>
              <a:buAutoNum type="arabicPeriod"/>
            </a:pPr>
            <a:r>
              <a:rPr lang="fr-FR" sz="1900" b="1" i="0" dirty="0">
                <a:solidFill>
                  <a:srgbClr val="FF0000"/>
                </a:solidFill>
                <a:ea typeface="Helvetica Neue"/>
                <a:cs typeface="Helvetica Neue"/>
                <a:sym typeface="Helvetica Neue"/>
              </a:rPr>
              <a:t>Prédiction et simulation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prédictions sur le comportement futur d'un système. Ils sont également utilisés pour simuler des situations et évaluer les conséquences de différentes actions avant qu'elles ne se produisent réellement.</a:t>
            </a:r>
            <a:endParaRPr sz="1900" dirty="0"/>
          </a:p>
          <a:p>
            <a:pPr marL="0" marR="0" lvl="0" indent="-127000" algn="just" rtl="0">
              <a:spcBef>
                <a:spcPts val="600"/>
              </a:spcBef>
              <a:spcAft>
                <a:spcPts val="0"/>
              </a:spcAft>
              <a:buClr>
                <a:srgbClr val="FFC000"/>
              </a:buClr>
              <a:buSzPts val="2000"/>
              <a:buFont typeface="Calibri"/>
              <a:buAutoNum type="arabicPeriod"/>
            </a:pPr>
            <a:r>
              <a:rPr lang="fr-FR" sz="1900" b="1" i="0" dirty="0">
                <a:solidFill>
                  <a:srgbClr val="FFC000"/>
                </a:solidFill>
                <a:ea typeface="Helvetica Neue"/>
                <a:cs typeface="Helvetica Neue"/>
                <a:sym typeface="Helvetica Neue"/>
              </a:rPr>
              <a:t>Optimisation</a:t>
            </a:r>
            <a:r>
              <a:rPr lang="fr-FR" sz="1900" b="1" i="0" dirty="0">
                <a:solidFill>
                  <a:srgbClr val="374151"/>
                </a:solidFill>
                <a:ea typeface="Helvetica Neue"/>
                <a:cs typeface="Helvetica Neue"/>
                <a:sym typeface="Helvetica Neue"/>
              </a:rPr>
              <a:t> :</a:t>
            </a:r>
            <a:r>
              <a:rPr lang="fr-FR" sz="1900" b="0" i="0" dirty="0">
                <a:solidFill>
                  <a:srgbClr val="374151"/>
                </a:solidFill>
                <a:ea typeface="Helvetica Neue"/>
                <a:cs typeface="Helvetica Neue"/>
                <a:sym typeface="Helvetica Neue"/>
              </a:rPr>
              <a:t> optimiser des processus, des systèmes ou des décisions. </a:t>
            </a:r>
            <a:endParaRPr sz="1900" dirty="0"/>
          </a:p>
          <a:p>
            <a:pPr marL="0" marR="0" lvl="0" indent="-127000" algn="just" rtl="0">
              <a:spcBef>
                <a:spcPts val="600"/>
              </a:spcBef>
              <a:spcAft>
                <a:spcPts val="0"/>
              </a:spcAft>
              <a:buClr>
                <a:schemeClr val="accent3">
                  <a:lumMod val="60000"/>
                  <a:lumOff val="40000"/>
                </a:schemeClr>
              </a:buClr>
              <a:buSzPts val="2000"/>
              <a:buFont typeface="Calibri"/>
              <a:buAutoNum type="arabicPeriod"/>
            </a:pPr>
            <a:r>
              <a:rPr lang="fr-FR" sz="1900" b="1" i="0" dirty="0">
                <a:solidFill>
                  <a:schemeClr val="accent3">
                    <a:lumMod val="60000"/>
                    <a:lumOff val="40000"/>
                  </a:schemeClr>
                </a:solidFill>
                <a:ea typeface="Helvetica Neue"/>
                <a:cs typeface="Helvetica Neue"/>
                <a:sym typeface="Helvetica Neue"/>
              </a:rPr>
              <a:t>Validation expérimentale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concevoir des expériences et interpréter les résultats expérimentaux. Ils aident à établir des liens entre les données observées et les principes sous-jacents qui régissent le système étudié.</a:t>
            </a:r>
            <a:endParaRPr sz="1900" dirty="0"/>
          </a:p>
          <a:p>
            <a:pPr marL="0" marR="0" lvl="0" indent="-127000" algn="just" rtl="0">
              <a:spcBef>
                <a:spcPts val="600"/>
              </a:spcBef>
              <a:spcAft>
                <a:spcPts val="0"/>
              </a:spcAft>
              <a:buClr>
                <a:srgbClr val="92D050"/>
              </a:buClr>
              <a:buSzPts val="2000"/>
              <a:buFont typeface="Calibri"/>
              <a:buAutoNum type="arabicPeriod"/>
            </a:pPr>
            <a:r>
              <a:rPr lang="fr-FR" sz="1900" b="1" i="0" dirty="0">
                <a:solidFill>
                  <a:srgbClr val="92D050"/>
                </a:solidFill>
                <a:ea typeface="Helvetica Neue"/>
                <a:cs typeface="Helvetica Neue"/>
                <a:sym typeface="Helvetica Neue"/>
              </a:rPr>
              <a:t>Communication et éducation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Les modèles mathématiques fournissent un langage formel pour décrire des concepts et des relations. </a:t>
            </a:r>
            <a:endParaRPr sz="1900" dirty="0"/>
          </a:p>
          <a:p>
            <a:pPr marL="0" marR="0" lvl="0" indent="-127000" algn="just" rtl="0">
              <a:spcBef>
                <a:spcPts val="600"/>
              </a:spcBef>
              <a:spcAft>
                <a:spcPts val="0"/>
              </a:spcAft>
              <a:buClr>
                <a:srgbClr val="00B050"/>
              </a:buClr>
              <a:buSzPts val="2000"/>
              <a:buFont typeface="Calibri"/>
              <a:buAutoNum type="arabicPeriod"/>
            </a:pPr>
            <a:r>
              <a:rPr lang="fr-FR" sz="1900" b="1" i="0" dirty="0">
                <a:solidFill>
                  <a:srgbClr val="00B050"/>
                </a:solidFill>
                <a:ea typeface="Helvetica Neue"/>
                <a:cs typeface="Helvetica Neue"/>
                <a:sym typeface="Helvetica Neue"/>
              </a:rPr>
              <a:t>Résolution de problèmes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un cadre structuré pour analyser les problèmes et développer des solutions.</a:t>
            </a:r>
            <a:endParaRPr sz="1900" dirty="0"/>
          </a:p>
          <a:p>
            <a:pPr marL="0" marR="0" lvl="0" indent="-127000" algn="just" rtl="0">
              <a:spcBef>
                <a:spcPts val="600"/>
              </a:spcBef>
              <a:spcAft>
                <a:spcPts val="0"/>
              </a:spcAft>
              <a:buClr>
                <a:srgbClr val="00B0F0"/>
              </a:buClr>
              <a:buSzPts val="2000"/>
              <a:buFont typeface="Calibri"/>
              <a:buAutoNum type="arabicPeriod"/>
            </a:pPr>
            <a:r>
              <a:rPr lang="fr-FR" sz="1900" b="1" i="0" dirty="0">
                <a:solidFill>
                  <a:srgbClr val="00B0F0"/>
                </a:solidFill>
                <a:ea typeface="Helvetica Neue"/>
                <a:cs typeface="Helvetica Neue"/>
                <a:sym typeface="Helvetica Neue"/>
              </a:rPr>
              <a:t>Économie de temps et de ressources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prédire le comportement d'un système sans avoir à effectuer des expériences coûteuses ou à collecter des données sur de longues périodes.</a:t>
            </a:r>
            <a:endParaRPr sz="1900" dirty="0"/>
          </a:p>
        </p:txBody>
      </p:sp>
      <p:pic>
        <p:nvPicPr>
          <p:cNvPr id="216" name="Google Shape;216;p14" descr="Que signifie ChatGPT et pourquoi c'est utile pour vous? - Klippa"/>
          <p:cNvPicPr preferRelativeResize="0"/>
          <p:nvPr/>
        </p:nvPicPr>
        <p:blipFill rotWithShape="1">
          <a:blip r:embed="rId3">
            <a:alphaModFix/>
          </a:blip>
          <a:srcRect/>
          <a:stretch/>
        </p:blipFill>
        <p:spPr>
          <a:xfrm>
            <a:off x="10381672" y="136382"/>
            <a:ext cx="1552575" cy="738188"/>
          </a:xfrm>
          <a:prstGeom prst="rect">
            <a:avLst/>
          </a:prstGeom>
          <a:noFill/>
          <a:ln>
            <a:noFill/>
          </a:ln>
        </p:spPr>
      </p:pic>
      <p:sp>
        <p:nvSpPr>
          <p:cNvPr id="5" name="Rectangle : coins arrondis 4">
            <a:extLst>
              <a:ext uri="{FF2B5EF4-FFF2-40B4-BE49-F238E27FC236}">
                <a16:creationId xmlns:a16="http://schemas.microsoft.com/office/drawing/2014/main" id="{701A02C0-2A22-48D7-8CBE-FA098BF1945A}"/>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
        <p:nvSpPr>
          <p:cNvPr id="2" name="Espace réservé du numéro de diapositive 1">
            <a:extLst>
              <a:ext uri="{FF2B5EF4-FFF2-40B4-BE49-F238E27FC236}">
                <a16:creationId xmlns:a16="http://schemas.microsoft.com/office/drawing/2014/main" id="{0290DE20-056E-4A7A-9BD6-A7C4A913A507}"/>
              </a:ext>
            </a:extLst>
          </p:cNvPr>
          <p:cNvSpPr>
            <a:spLocks noGrp="1"/>
          </p:cNvSpPr>
          <p:nvPr>
            <p:ph type="sldNum" sz="quarter" idx="12"/>
          </p:nvPr>
        </p:nvSpPr>
        <p:spPr/>
        <p:txBody>
          <a:bodyPr/>
          <a:lstStyle/>
          <a:p>
            <a:fld id="{A7AC398A-F763-4301-B81B-09CBB979320A}" type="slidenum">
              <a:rPr lang="fr-FR" smtClean="0"/>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body" idx="1"/>
          </p:nvPr>
        </p:nvSpPr>
        <p:spPr>
          <a:xfrm>
            <a:off x="0" y="1035138"/>
            <a:ext cx="11916826" cy="57419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2400"/>
              <a:buNone/>
            </a:pPr>
            <a:r>
              <a:rPr lang="fr-FR" sz="1800" b="1" dirty="0">
                <a:solidFill>
                  <a:srgbClr val="FF0000"/>
                </a:solidFill>
                <a:ea typeface="Helvetica Neue"/>
                <a:cs typeface="Helvetica Neue"/>
                <a:sym typeface="Helvetica Neue"/>
              </a:rPr>
              <a:t>I- </a:t>
            </a:r>
            <a:r>
              <a:rPr lang="fr-FR" sz="1800" b="1" dirty="0">
                <a:ea typeface="Helvetica Neue"/>
                <a:cs typeface="Helvetica Neue"/>
                <a:sym typeface="Helvetica Neue"/>
              </a:rPr>
              <a:t>to </a:t>
            </a:r>
            <a:r>
              <a:rPr lang="fr-FR" sz="1800" b="1" dirty="0" err="1">
                <a:ea typeface="Helvetica Neue"/>
                <a:cs typeface="Helvetica Neue"/>
                <a:sym typeface="Helvetica Neue"/>
              </a:rPr>
              <a:t>facilitate</a:t>
            </a:r>
            <a:r>
              <a:rPr lang="fr-FR" sz="1800" b="1" dirty="0">
                <a:ea typeface="Helvetica Neue"/>
                <a:cs typeface="Helvetica Neue"/>
                <a:sym typeface="Helvetica Neue"/>
              </a:rPr>
              <a:t> an </a:t>
            </a:r>
            <a:r>
              <a:rPr lang="fr-FR" sz="1800" b="1" dirty="0">
                <a:solidFill>
                  <a:srgbClr val="FF0000"/>
                </a:solidFill>
                <a:ea typeface="Helvetica Neue"/>
                <a:cs typeface="Helvetica Neue"/>
                <a:sym typeface="Helvetica Neue"/>
              </a:rPr>
              <a:t>observation</a:t>
            </a:r>
            <a:r>
              <a:rPr lang="fr-FR" sz="1800" b="1" dirty="0">
                <a:ea typeface="Helvetica Neue"/>
                <a:cs typeface="Helvetica Neue"/>
                <a:sym typeface="Helvetica Neue"/>
              </a:rPr>
              <a:t> or an </a:t>
            </a:r>
            <a:r>
              <a:rPr lang="fr-FR" sz="1800" b="1" dirty="0" err="1">
                <a:solidFill>
                  <a:srgbClr val="FF0000"/>
                </a:solidFill>
                <a:ea typeface="Helvetica Neue"/>
                <a:cs typeface="Helvetica Neue"/>
                <a:sym typeface="Helvetica Neue"/>
              </a:rPr>
              <a:t>experiment</a:t>
            </a:r>
            <a:r>
              <a:rPr lang="fr-FR" sz="1800" b="1" dirty="0">
                <a:ea typeface="Helvetica Neue"/>
                <a:cs typeface="Helvetica Neue"/>
                <a:sym typeface="Helvetica Neue"/>
              </a:rPr>
              <a:t>:</a:t>
            </a:r>
            <a:endParaRPr sz="1800" dirty="0"/>
          </a:p>
          <a:p>
            <a:pPr marL="685800" lvl="1" indent="-228600" algn="l" rtl="0">
              <a:lnSpc>
                <a:spcPct val="100000"/>
              </a:lnSpc>
              <a:spcBef>
                <a:spcPts val="1200"/>
              </a:spcBef>
              <a:spcAft>
                <a:spcPts val="0"/>
              </a:spcAft>
              <a:buClr>
                <a:schemeClr val="dk1"/>
              </a:buClr>
              <a:buSzPts val="1800"/>
              <a:buFont typeface="Noto Sans Symbols"/>
              <a:buChar char="▪"/>
            </a:pPr>
            <a:r>
              <a:rPr lang="fr-FR" sz="1800" dirty="0">
                <a:ea typeface="Helvetica Neue"/>
                <a:cs typeface="Helvetica Neue"/>
                <a:sym typeface="Helvetica Neue"/>
              </a:rPr>
              <a:t>1)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make</a:t>
            </a:r>
            <a:r>
              <a:rPr lang="fr-FR" sz="1800" dirty="0">
                <a:solidFill>
                  <a:srgbClr val="FF0000"/>
                </a:solidFill>
                <a:ea typeface="Helvetica Neue"/>
                <a:cs typeface="Helvetica Neue"/>
                <a:sym typeface="Helvetica Neue"/>
              </a:rPr>
              <a:t> sensible </a:t>
            </a:r>
            <a:r>
              <a:rPr lang="fr-FR" sz="1800" dirty="0">
                <a:ea typeface="Helvetica Neue"/>
                <a:cs typeface="Helvetica Neue"/>
                <a:sym typeface="Helvetica Neue"/>
              </a:rPr>
              <a:t>(1:1 </a:t>
            </a:r>
            <a:r>
              <a:rPr lang="fr-FR" sz="1800" dirty="0" err="1">
                <a:ea typeface="Helvetica Neue"/>
                <a:cs typeface="Helvetica Neue"/>
                <a:sym typeface="Helvetica Neue"/>
              </a:rPr>
              <a:t>scale</a:t>
            </a:r>
            <a:r>
              <a:rPr lang="fr-FR" sz="1800" dirty="0">
                <a:ea typeface="Helvetica Neue"/>
                <a:cs typeface="Helvetica Neue"/>
                <a:sym typeface="Helvetica Neue"/>
              </a:rPr>
              <a:t> </a:t>
            </a:r>
            <a:r>
              <a:rPr lang="fr-FR" sz="1800" dirty="0" err="1">
                <a:ea typeface="Helvetica Neue"/>
                <a:cs typeface="Helvetica Neue"/>
                <a:sym typeface="Helvetica Neue"/>
              </a:rPr>
              <a:t>mockup</a:t>
            </a:r>
            <a:r>
              <a:rPr lang="fr-FR" sz="1800" dirty="0">
                <a:ea typeface="Helvetica Neue"/>
                <a:cs typeface="Helvetica Neue"/>
                <a:sym typeface="Helvetica Neue"/>
              </a:rPr>
              <a:t> of the </a:t>
            </a:r>
            <a:r>
              <a:rPr lang="fr-FR" sz="1800" dirty="0" err="1">
                <a:ea typeface="Helvetica Neue"/>
                <a:cs typeface="Helvetica Neue"/>
                <a:sym typeface="Helvetica Neue"/>
              </a:rPr>
              <a:t>human</a:t>
            </a:r>
            <a:r>
              <a:rPr lang="fr-FR" sz="1800" dirty="0">
                <a:ea typeface="Helvetica Neue"/>
                <a:cs typeface="Helvetica Neue"/>
                <a:sym typeface="Helvetica Neue"/>
              </a:rPr>
              <a:t> body (wax </a:t>
            </a:r>
            <a:r>
              <a:rPr lang="fr-FR" sz="1800" dirty="0" err="1">
                <a:ea typeface="Helvetica Neue"/>
                <a:cs typeface="Helvetica Neue"/>
                <a:sym typeface="Helvetica Neue"/>
              </a:rPr>
              <a:t>anatomical</a:t>
            </a:r>
            <a:r>
              <a:rPr lang="fr-FR" sz="1800" dirty="0">
                <a:ea typeface="Helvetica Neue"/>
                <a:cs typeface="Helvetica Neue"/>
                <a:sym typeface="Helvetica Neue"/>
              </a:rPr>
              <a:t> and </a:t>
            </a:r>
            <a:r>
              <a:rPr lang="fr-FR" sz="1800" dirty="0" err="1">
                <a:ea typeface="Helvetica Neue"/>
                <a:cs typeface="Helvetica Neue"/>
                <a:sym typeface="Helvetica Neue"/>
              </a:rPr>
              <a:t>surgical</a:t>
            </a:r>
            <a:r>
              <a:rPr lang="fr-FR" sz="1800" dirty="0">
                <a:ea typeface="Helvetica Neue"/>
                <a:cs typeface="Helvetica Neue"/>
                <a:sym typeface="Helvetica Neue"/>
              </a:rPr>
              <a:t> model), </a:t>
            </a:r>
            <a:r>
              <a:rPr lang="fr-FR" sz="1800" dirty="0" err="1">
                <a:ea typeface="Helvetica Neue"/>
                <a:cs typeface="Helvetica Neue"/>
                <a:sym typeface="Helvetica Neue"/>
              </a:rPr>
              <a:t>solar</a:t>
            </a:r>
            <a:r>
              <a:rPr lang="fr-FR" sz="1800" dirty="0">
                <a:ea typeface="Helvetica Neue"/>
                <a:cs typeface="Helvetica Neue"/>
                <a:sym typeface="Helvetica Neue"/>
              </a:rPr>
              <a:t> system  </a:t>
            </a:r>
            <a:r>
              <a:rPr lang="fr-FR" sz="1800" dirty="0" err="1">
                <a:ea typeface="Helvetica Neue"/>
                <a:cs typeface="Helvetica Neue"/>
                <a:sym typeface="Helvetica Neue"/>
              </a:rPr>
              <a:t>with</a:t>
            </a:r>
            <a:r>
              <a:rPr lang="fr-FR" sz="1800" dirty="0">
                <a:ea typeface="Helvetica Neue"/>
                <a:cs typeface="Helvetica Neue"/>
                <a:sym typeface="Helvetica Neue"/>
              </a:rPr>
              <a:t> </a:t>
            </a:r>
            <a:r>
              <a:rPr lang="fr-FR" sz="1800" dirty="0" err="1">
                <a:ea typeface="Helvetica Neue"/>
                <a:cs typeface="Helvetica Neue"/>
                <a:sym typeface="Helvetica Neue"/>
              </a:rPr>
              <a:t>balls</a:t>
            </a:r>
            <a:r>
              <a:rPr lang="fr-FR" sz="1800" dirty="0">
                <a:ea typeface="Helvetica Neue"/>
                <a:cs typeface="Helvetica Neue"/>
                <a:sym typeface="Helvetica Neue"/>
              </a:rPr>
              <a:t>,…)</a:t>
            </a:r>
            <a:endParaRPr sz="1800"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2)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make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memorizable</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simplifying</a:t>
            </a:r>
            <a:r>
              <a:rPr lang="fr-FR" sz="1800" dirty="0">
                <a:ea typeface="Helvetica Neue"/>
                <a:cs typeface="Helvetica Neue"/>
                <a:sym typeface="Helvetica Neue"/>
              </a:rPr>
              <a:t> </a:t>
            </a:r>
            <a:r>
              <a:rPr lang="fr-FR" sz="1800" dirty="0" err="1">
                <a:ea typeface="Helvetica Neue"/>
                <a:cs typeface="Helvetica Neue"/>
                <a:sym typeface="Helvetica Neue"/>
              </a:rPr>
              <a:t>pedagogical</a:t>
            </a:r>
            <a:r>
              <a:rPr lang="fr-FR" sz="1800" dirty="0">
                <a:ea typeface="Helvetica Neue"/>
                <a:cs typeface="Helvetica Neue"/>
                <a:sym typeface="Helvetica Neue"/>
              </a:rPr>
              <a:t> </a:t>
            </a:r>
            <a:r>
              <a:rPr lang="fr-FR" sz="1800" dirty="0" err="1">
                <a:ea typeface="Helvetica Neue"/>
                <a:cs typeface="Helvetica Neue"/>
                <a:sym typeface="Helvetica Neue"/>
              </a:rPr>
              <a:t>diagrams</a:t>
            </a:r>
            <a:r>
              <a:rPr lang="fr-FR" sz="1800" dirty="0">
                <a:ea typeface="Helvetica Neue"/>
                <a:cs typeface="Helvetica Neue"/>
                <a:sym typeface="Helvetica Neue"/>
              </a:rPr>
              <a:t>,…)</a:t>
            </a:r>
            <a:endParaRPr sz="1800"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3)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experiments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through</a:t>
            </a:r>
            <a:r>
              <a:rPr lang="fr-FR" sz="1800" dirty="0">
                <a:solidFill>
                  <a:srgbClr val="FF0000"/>
                </a:solidFill>
                <a:ea typeface="Helvetica Neue"/>
                <a:cs typeface="Helvetica Neue"/>
                <a:sym typeface="Helvetica Neue"/>
              </a:rPr>
              <a:t> indirect </a:t>
            </a:r>
            <a:r>
              <a:rPr lang="fr-FR" sz="1800" dirty="0" err="1">
                <a:solidFill>
                  <a:srgbClr val="FF0000"/>
                </a:solidFill>
                <a:ea typeface="Helvetica Neue"/>
                <a:cs typeface="Helvetica Neue"/>
                <a:sym typeface="Helvetica Neue"/>
              </a:rPr>
              <a:t>experiments</a:t>
            </a:r>
            <a:r>
              <a:rPr lang="fr-FR" sz="1800" dirty="0">
                <a:solidFill>
                  <a:srgbClr val="FF0000"/>
                </a:solidFill>
                <a:ea typeface="Helvetica Neue"/>
                <a:cs typeface="Helvetica Neue"/>
                <a:sym typeface="Helvetica Neue"/>
              </a:rPr>
              <a:t> on </a:t>
            </a:r>
            <a:r>
              <a:rPr lang="fr-FR" sz="1800" b="1" dirty="0" err="1">
                <a:solidFill>
                  <a:srgbClr val="FF0000"/>
                </a:solidFill>
                <a:ea typeface="Helvetica Neue"/>
                <a:cs typeface="Helvetica Neue"/>
                <a:sym typeface="Helvetica Neue"/>
              </a:rPr>
              <a:t>experimental</a:t>
            </a:r>
            <a:r>
              <a:rPr lang="fr-FR" sz="1800" b="1" dirty="0">
                <a:solidFill>
                  <a:srgbClr val="FF0000"/>
                </a:solidFill>
                <a:ea typeface="Helvetica Neue"/>
                <a:cs typeface="Helvetica Neue"/>
                <a:sym typeface="Helvetica Neue"/>
              </a:rPr>
              <a:t> </a:t>
            </a:r>
            <a:r>
              <a:rPr lang="fr-FR" sz="1800" b="1" dirty="0" err="1">
                <a:solidFill>
                  <a:srgbClr val="FF0000"/>
                </a:solidFill>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experiment</a:t>
            </a:r>
            <a:r>
              <a:rPr lang="fr-FR" sz="1800" dirty="0">
                <a:ea typeface="Helvetica Neue"/>
                <a:cs typeface="Helvetica Neue"/>
                <a:sym typeface="Helvetica Neue"/>
              </a:rPr>
              <a:t> on real or </a:t>
            </a:r>
            <a:r>
              <a:rPr lang="fr-FR" sz="1800" dirty="0" err="1">
                <a:ea typeface="Helvetica Neue"/>
                <a:cs typeface="Helvetica Neue"/>
                <a:sym typeface="Helvetica Neue"/>
              </a:rPr>
              <a:t>imaginary</a:t>
            </a:r>
            <a:r>
              <a:rPr lang="fr-FR" sz="1800" dirty="0">
                <a:ea typeface="Helvetica Neue"/>
                <a:cs typeface="Helvetica Neue"/>
                <a:sym typeface="Helvetica Neue"/>
              </a:rPr>
              <a:t> (</a:t>
            </a:r>
            <a:r>
              <a:rPr lang="fr-FR" sz="1800" dirty="0" err="1">
                <a:ea typeface="Helvetica Neue"/>
                <a:cs typeface="Helvetica Neue"/>
                <a:sym typeface="Helvetica Neue"/>
              </a:rPr>
              <a:t>thought</a:t>
            </a:r>
            <a:r>
              <a:rPr lang="fr-FR" sz="1800" dirty="0">
                <a:ea typeface="Helvetica Neue"/>
                <a:cs typeface="Helvetica Neue"/>
                <a:sym typeface="Helvetica Neue"/>
              </a:rPr>
              <a:t> </a:t>
            </a:r>
            <a:r>
              <a:rPr lang="fr-FR" sz="1800" dirty="0" err="1">
                <a:ea typeface="Helvetica Neue"/>
                <a:cs typeface="Helvetica Neue"/>
                <a:sym typeface="Helvetica Neue"/>
              </a:rPr>
              <a:t>experiments</a:t>
            </a:r>
            <a:r>
              <a:rPr lang="fr-FR" sz="1800" dirty="0">
                <a:ea typeface="Helvetica Neue"/>
                <a:cs typeface="Helvetica Neue"/>
                <a:sym typeface="Helvetica Neue"/>
              </a:rPr>
              <a:t>) </a:t>
            </a:r>
            <a:r>
              <a:rPr lang="fr-FR" sz="1800" dirty="0" err="1">
                <a:ea typeface="Helvetica Neue"/>
                <a:cs typeface="Helvetica Neue"/>
                <a:sym typeface="Helvetica Neue"/>
              </a:rPr>
              <a:t>objects</a:t>
            </a:r>
            <a:r>
              <a:rPr lang="fr-FR" sz="1800" dirty="0">
                <a:ea typeface="Helvetica Neue"/>
                <a:cs typeface="Helvetica Neue"/>
                <a:sym typeface="Helvetica Neue"/>
              </a:rPr>
              <a:t> or on </a:t>
            </a:r>
            <a:r>
              <a:rPr lang="fr-FR" sz="1800" dirty="0" err="1">
                <a:ea typeface="Helvetica Neue"/>
                <a:cs typeface="Helvetica Neue"/>
                <a:sym typeface="Helvetica Neue"/>
              </a:rPr>
              <a:t>experimental</a:t>
            </a:r>
            <a:r>
              <a:rPr lang="fr-FR" sz="1800" dirty="0">
                <a:ea typeface="Helvetica Neue"/>
                <a:cs typeface="Helvetica Neue"/>
                <a:sym typeface="Helvetica Neue"/>
              </a:rPr>
              <a:t> living </a:t>
            </a:r>
            <a:r>
              <a:rPr lang="fr-FR" sz="1800" dirty="0" err="1">
                <a:ea typeface="Helvetica Neue"/>
                <a:cs typeface="Helvetica Neue"/>
                <a:sym typeface="Helvetica Neue"/>
              </a:rPr>
              <a:t>models</a:t>
            </a:r>
            <a:r>
              <a:rPr lang="fr-FR" sz="1800" dirty="0">
                <a:ea typeface="Helvetica Neue"/>
                <a:cs typeface="Helvetica Neue"/>
                <a:sym typeface="Helvetica Neue"/>
              </a:rPr>
              <a:t> (Arabidopsis, E. coli, </a:t>
            </a:r>
            <a:r>
              <a:rPr lang="fr-FR" sz="1800" dirty="0" err="1">
                <a:ea typeface="Helvetica Neue"/>
                <a:cs typeface="Helvetica Neue"/>
                <a:sym typeface="Helvetica Neue"/>
              </a:rPr>
              <a:t>drosophila</a:t>
            </a:r>
            <a:r>
              <a:rPr lang="fr-FR" sz="1800" dirty="0">
                <a:ea typeface="Helvetica Neue"/>
                <a:cs typeface="Helvetica Neue"/>
                <a:sym typeface="Helvetica Neue"/>
              </a:rPr>
              <a:t>, </a:t>
            </a:r>
            <a:r>
              <a:rPr lang="fr-FR" sz="1800" dirty="0" err="1">
                <a:ea typeface="Helvetica Neue"/>
                <a:cs typeface="Helvetica Neue"/>
                <a:sym typeface="Helvetica Neue"/>
              </a:rPr>
              <a:t>pigs</a:t>
            </a:r>
            <a:r>
              <a:rPr lang="fr-FR" sz="1800" dirty="0">
                <a:ea typeface="Helvetica Neue"/>
                <a:cs typeface="Helvetica Neue"/>
                <a:sym typeface="Helvetica Neue"/>
              </a:rPr>
              <a:t>, </a:t>
            </a:r>
            <a:r>
              <a:rPr lang="fr-FR" sz="1800" dirty="0" err="1">
                <a:ea typeface="Helvetica Neue"/>
                <a:cs typeface="Helvetica Neue"/>
                <a:sym typeface="Helvetica Neue"/>
              </a:rPr>
              <a:t>mice</a:t>
            </a:r>
            <a:r>
              <a:rPr lang="fr-FR" sz="1800" dirty="0">
                <a:ea typeface="Helvetica Neue"/>
                <a:cs typeface="Helvetica Neue"/>
                <a:sym typeface="Helvetica Neue"/>
              </a:rPr>
              <a:t>, </a:t>
            </a:r>
            <a:r>
              <a:rPr lang="fr-FR" sz="1800" dirty="0" err="1">
                <a:ea typeface="Helvetica Neue"/>
                <a:cs typeface="Helvetica Neue"/>
                <a:sym typeface="Helvetica Neue"/>
              </a:rPr>
              <a:t>rabbits</a:t>
            </a:r>
            <a:r>
              <a:rPr lang="fr-FR" sz="1800" dirty="0">
                <a:ea typeface="Helvetica Neue"/>
                <a:cs typeface="Helvetica Neue"/>
                <a:sym typeface="Helvetica Neue"/>
              </a:rPr>
              <a:t>, </a:t>
            </a:r>
            <a:r>
              <a:rPr lang="fr-FR" sz="1800" dirty="0" err="1">
                <a:ea typeface="Helvetica Neue"/>
                <a:cs typeface="Helvetica Neue"/>
                <a:sym typeface="Helvetica Neue"/>
              </a:rPr>
              <a:t>monkeys</a:t>
            </a:r>
            <a:r>
              <a:rPr lang="fr-FR" sz="1800" dirty="0">
                <a:ea typeface="Helvetica Neue"/>
                <a:cs typeface="Helvetica Neue"/>
                <a:sym typeface="Helvetica Neue"/>
              </a:rPr>
              <a:t>…)</a:t>
            </a:r>
            <a:endParaRPr sz="1800" dirty="0"/>
          </a:p>
          <a:p>
            <a:pPr marL="1600200" lvl="3" indent="-228600" algn="l" rtl="0">
              <a:lnSpc>
                <a:spcPct val="100000"/>
              </a:lnSpc>
              <a:spcBef>
                <a:spcPts val="1800"/>
              </a:spcBef>
              <a:spcAft>
                <a:spcPts val="0"/>
              </a:spcAft>
              <a:buClr>
                <a:schemeClr val="dk1"/>
              </a:buClr>
              <a:buSzPts val="1800"/>
              <a:buFont typeface="Courier New"/>
              <a:buChar char="o"/>
            </a:pPr>
            <a:r>
              <a:rPr lang="fr-FR" dirty="0">
                <a:ea typeface="Helvetica Neue"/>
                <a:cs typeface="Helvetica Neue"/>
                <a:sym typeface="Helvetica Neue"/>
              </a:rPr>
              <a:t>That are </a:t>
            </a:r>
            <a:r>
              <a:rPr lang="fr-FR" dirty="0" err="1">
                <a:ea typeface="Helvetica Neue"/>
                <a:cs typeface="Helvetica Neue"/>
                <a:sym typeface="Helvetica Neue"/>
              </a:rPr>
              <a:t>easily</a:t>
            </a:r>
            <a:r>
              <a:rPr lang="fr-FR" dirty="0">
                <a:ea typeface="Helvetica Neue"/>
                <a:cs typeface="Helvetica Neue"/>
                <a:sym typeface="Helvetica Neue"/>
              </a:rPr>
              <a:t> accessible for </a:t>
            </a:r>
            <a:r>
              <a:rPr lang="fr-FR" dirty="0" err="1">
                <a:ea typeface="Helvetica Neue"/>
                <a:cs typeface="Helvetica Neue"/>
                <a:sym typeface="Helvetica Neue"/>
              </a:rPr>
              <a:t>material</a:t>
            </a:r>
            <a:r>
              <a:rPr lang="fr-FR" dirty="0">
                <a:ea typeface="Helvetica Neue"/>
                <a:cs typeface="Helvetica Neue"/>
                <a:sym typeface="Helvetica Neue"/>
              </a:rPr>
              <a:t> (</a:t>
            </a:r>
            <a:r>
              <a:rPr lang="fr-FR" dirty="0" err="1">
                <a:ea typeface="Helvetica Neue"/>
                <a:cs typeface="Helvetica Neue"/>
                <a:sym typeface="Helvetica Neue"/>
              </a:rPr>
              <a:t>space</a:t>
            </a:r>
            <a:r>
              <a:rPr lang="fr-FR" dirty="0">
                <a:ea typeface="Helvetica Neue"/>
                <a:cs typeface="Helvetica Neue"/>
                <a:sym typeface="Helvetica Neue"/>
              </a:rPr>
              <a:t>, time, </a:t>
            </a:r>
            <a:r>
              <a:rPr lang="fr-FR" dirty="0" err="1">
                <a:ea typeface="Helvetica Neue"/>
                <a:cs typeface="Helvetica Neue"/>
                <a:sym typeface="Helvetica Neue"/>
              </a:rPr>
              <a:t>number</a:t>
            </a:r>
            <a:r>
              <a:rPr lang="fr-FR" dirty="0">
                <a:ea typeface="Helvetica Neue"/>
                <a:cs typeface="Helvetica Neue"/>
                <a:sym typeface="Helvetica Neue"/>
              </a:rPr>
              <a:t>, </a:t>
            </a:r>
            <a:r>
              <a:rPr lang="fr-FR" dirty="0" err="1">
                <a:ea typeface="Helvetica Neue"/>
                <a:cs typeface="Helvetica Neue"/>
                <a:sym typeface="Helvetica Neue"/>
              </a:rPr>
              <a:t>rapidity</a:t>
            </a:r>
            <a:r>
              <a:rPr lang="fr-FR" dirty="0">
                <a:ea typeface="Helvetica Neue"/>
                <a:cs typeface="Helvetica Neue"/>
                <a:sym typeface="Helvetica Neue"/>
              </a:rPr>
              <a:t>), </a:t>
            </a:r>
            <a:r>
              <a:rPr lang="fr-FR" dirty="0" err="1">
                <a:ea typeface="Helvetica Neue"/>
                <a:cs typeface="Helvetica Neue"/>
                <a:sym typeface="Helvetica Neue"/>
              </a:rPr>
              <a:t>financial</a:t>
            </a:r>
            <a:r>
              <a:rPr lang="fr-FR" dirty="0">
                <a:ea typeface="Helvetica Neue"/>
                <a:cs typeface="Helvetica Neue"/>
                <a:sym typeface="Helvetica Neue"/>
              </a:rPr>
              <a:t> (</a:t>
            </a:r>
            <a:r>
              <a:rPr lang="fr-FR" dirty="0" err="1">
                <a:ea typeface="Helvetica Neue"/>
                <a:cs typeface="Helvetica Neue"/>
                <a:sym typeface="Helvetica Neue"/>
              </a:rPr>
              <a:t>cost</a:t>
            </a:r>
            <a:r>
              <a:rPr lang="fr-FR" dirty="0">
                <a:ea typeface="Helvetica Neue"/>
                <a:cs typeface="Helvetica Neue"/>
                <a:sym typeface="Helvetica Neue"/>
              </a:rPr>
              <a:t>),  </a:t>
            </a:r>
            <a:r>
              <a:rPr lang="fr-FR" dirty="0" err="1">
                <a:ea typeface="Helvetica Neue"/>
                <a:cs typeface="Helvetica Neue"/>
                <a:sym typeface="Helvetica Neue"/>
              </a:rPr>
              <a:t>technical</a:t>
            </a:r>
            <a:r>
              <a:rPr lang="fr-FR" dirty="0">
                <a:ea typeface="Helvetica Neue"/>
                <a:cs typeface="Helvetica Neue"/>
                <a:sym typeface="Helvetica Neue"/>
              </a:rPr>
              <a:t> (</a:t>
            </a:r>
            <a:r>
              <a:rPr lang="fr-FR" dirty="0" err="1">
                <a:ea typeface="Helvetica Neue"/>
                <a:cs typeface="Helvetica Neue"/>
                <a:sym typeface="Helvetica Neue"/>
              </a:rPr>
              <a:t>availability</a:t>
            </a:r>
            <a:r>
              <a:rPr lang="fr-FR" dirty="0">
                <a:ea typeface="Helvetica Neue"/>
                <a:cs typeface="Helvetica Neue"/>
                <a:sym typeface="Helvetica Neue"/>
              </a:rPr>
              <a:t> in a </a:t>
            </a:r>
            <a:r>
              <a:rPr lang="fr-FR" dirty="0" err="1">
                <a:ea typeface="Helvetica Neue"/>
                <a:cs typeface="Helvetica Neue"/>
                <a:sym typeface="Helvetica Neue"/>
              </a:rPr>
              <a:t>given</a:t>
            </a:r>
            <a:r>
              <a:rPr lang="fr-FR" dirty="0">
                <a:ea typeface="Helvetica Neue"/>
                <a:cs typeface="Helvetica Neue"/>
                <a:sym typeface="Helvetica Neue"/>
              </a:rPr>
              <a:t> </a:t>
            </a:r>
            <a:r>
              <a:rPr lang="fr-FR" dirty="0" err="1">
                <a:ea typeface="Helvetica Neue"/>
                <a:cs typeface="Helvetica Neue"/>
                <a:sym typeface="Helvetica Neue"/>
              </a:rPr>
              <a:t>context</a:t>
            </a:r>
            <a:r>
              <a:rPr lang="fr-FR" dirty="0">
                <a:ea typeface="Helvetica Neue"/>
                <a:cs typeface="Helvetica Neue"/>
                <a:sym typeface="Helvetica Neue"/>
              </a:rPr>
              <a:t>), </a:t>
            </a:r>
            <a:r>
              <a:rPr lang="fr-FR" dirty="0" err="1">
                <a:ea typeface="Helvetica Neue"/>
                <a:cs typeface="Helvetica Neue"/>
                <a:sym typeface="Helvetica Neue"/>
              </a:rPr>
              <a:t>ethical</a:t>
            </a:r>
            <a:r>
              <a:rPr lang="fr-FR" dirty="0">
                <a:ea typeface="Helvetica Neue"/>
                <a:cs typeface="Helvetica Neue"/>
                <a:sym typeface="Helvetica Neue"/>
              </a:rPr>
              <a:t> or </a:t>
            </a:r>
            <a:r>
              <a:rPr lang="fr-FR" dirty="0" err="1">
                <a:ea typeface="Helvetica Neue"/>
                <a:cs typeface="Helvetica Neue"/>
                <a:sym typeface="Helvetica Neue"/>
              </a:rPr>
              <a:t>deontological</a:t>
            </a:r>
            <a:r>
              <a:rPr lang="fr-FR" dirty="0">
                <a:ea typeface="Helvetica Neue"/>
                <a:cs typeface="Helvetica Neue"/>
                <a:sym typeface="Helvetica Neue"/>
              </a:rPr>
              <a:t> </a:t>
            </a:r>
            <a:r>
              <a:rPr lang="fr-FR" dirty="0" err="1">
                <a:ea typeface="Helvetica Neue"/>
                <a:cs typeface="Helvetica Neue"/>
                <a:sym typeface="Helvetica Neue"/>
              </a:rPr>
              <a:t>reasons</a:t>
            </a:r>
            <a:endParaRPr dirty="0"/>
          </a:p>
          <a:p>
            <a:pPr marL="1600200" lvl="3" indent="-228600" algn="l" rtl="0">
              <a:lnSpc>
                <a:spcPct val="100000"/>
              </a:lnSpc>
              <a:spcBef>
                <a:spcPts val="1800"/>
              </a:spcBef>
              <a:spcAft>
                <a:spcPts val="0"/>
              </a:spcAft>
              <a:buClr>
                <a:srgbClr val="FF0000"/>
              </a:buClr>
              <a:buSzPts val="1800"/>
              <a:buFont typeface="Courier New"/>
              <a:buChar char="o"/>
            </a:pPr>
            <a:r>
              <a:rPr lang="fr-FR" dirty="0">
                <a:solidFill>
                  <a:srgbClr val="FF0000"/>
                </a:solidFill>
                <a:ea typeface="Helvetica Neue"/>
                <a:cs typeface="Helvetica Neue"/>
                <a:sym typeface="Helvetica Neue"/>
              </a:rPr>
              <a:t>Pb of model </a:t>
            </a:r>
            <a:r>
              <a:rPr lang="fr-FR" dirty="0" err="1">
                <a:solidFill>
                  <a:srgbClr val="FF0000"/>
                </a:solidFill>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specificity</a:t>
            </a:r>
            <a:r>
              <a:rPr lang="fr-FR" dirty="0">
                <a:ea typeface="Helvetica Neue"/>
                <a:cs typeface="Helvetica Neue"/>
                <a:sym typeface="Helvetica Neue"/>
              </a:rPr>
              <a:t>; face </a:t>
            </a:r>
            <a:r>
              <a:rPr lang="fr-FR" dirty="0" err="1">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same</a:t>
            </a:r>
            <a:r>
              <a:rPr lang="fr-FR" dirty="0">
                <a:ea typeface="Helvetica Neue"/>
                <a:cs typeface="Helvetica Neue"/>
                <a:sym typeface="Helvetica Neue"/>
              </a:rPr>
              <a:t> </a:t>
            </a:r>
            <a:r>
              <a:rPr lang="fr-FR" dirty="0" err="1">
                <a:ea typeface="Helvetica Neue"/>
                <a:cs typeface="Helvetica Neue"/>
                <a:sym typeface="Helvetica Neue"/>
              </a:rPr>
              <a:t>pheno</a:t>
            </a:r>
            <a:r>
              <a:rPr lang="fr-FR" dirty="0">
                <a:ea typeface="Helvetica Neue"/>
                <a:cs typeface="Helvetica Neue"/>
                <a:sym typeface="Helvetica Neue"/>
              </a:rPr>
              <a:t>, </a:t>
            </a:r>
            <a:r>
              <a:rPr lang="fr-FR" dirty="0" err="1">
                <a:ea typeface="Helvetica Neue"/>
                <a:cs typeface="Helvetica Neue"/>
                <a:sym typeface="Helvetica Neue"/>
              </a:rPr>
              <a:t>symptoms</a:t>
            </a:r>
            <a:r>
              <a:rPr lang="fr-FR" dirty="0">
                <a:ea typeface="Helvetica Neue"/>
                <a:cs typeface="Helvetica Neue"/>
                <a:sym typeface="Helvetica Neue"/>
              </a:rPr>
              <a:t>) ; </a:t>
            </a:r>
            <a:r>
              <a:rPr lang="fr-FR" dirty="0" err="1">
                <a:ea typeface="Helvetica Neue"/>
                <a:cs typeface="Helvetica Neue"/>
                <a:sym typeface="Helvetica Neue"/>
              </a:rPr>
              <a:t>construct</a:t>
            </a:r>
            <a:r>
              <a:rPr lang="fr-FR" dirty="0">
                <a:ea typeface="Helvetica Neue"/>
                <a:cs typeface="Helvetica Neue"/>
                <a:sym typeface="Helvetica Neue"/>
              </a:rPr>
              <a:t> </a:t>
            </a:r>
            <a:r>
              <a:rPr lang="fr-FR" dirty="0" err="1">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homology</a:t>
            </a:r>
            <a:r>
              <a:rPr lang="fr-FR" dirty="0">
                <a:ea typeface="Helvetica Neue"/>
                <a:cs typeface="Helvetica Neue"/>
                <a:sym typeface="Helvetica Neue"/>
              </a:rPr>
              <a:t>, </a:t>
            </a:r>
            <a:r>
              <a:rPr lang="fr-FR" dirty="0" err="1">
                <a:ea typeface="Helvetica Neue"/>
                <a:cs typeface="Helvetica Neue"/>
                <a:sym typeface="Helvetica Neue"/>
              </a:rPr>
              <a:t>same</a:t>
            </a:r>
            <a:r>
              <a:rPr lang="fr-FR" dirty="0">
                <a:ea typeface="Helvetica Neue"/>
                <a:cs typeface="Helvetica Neue"/>
                <a:sym typeface="Helvetica Neue"/>
              </a:rPr>
              <a:t> cause for </a:t>
            </a:r>
            <a:r>
              <a:rPr lang="fr-FR" dirty="0" err="1">
                <a:ea typeface="Helvetica Neue"/>
                <a:cs typeface="Helvetica Neue"/>
                <a:sym typeface="Helvetica Neue"/>
              </a:rPr>
              <a:t>sickness</a:t>
            </a:r>
            <a:r>
              <a:rPr lang="fr-FR" dirty="0">
                <a:ea typeface="Helvetica Neue"/>
                <a:cs typeface="Helvetica Neue"/>
                <a:sym typeface="Helvetica Neue"/>
              </a:rPr>
              <a:t>: e.g. virus inoculation. Source: </a:t>
            </a:r>
            <a:r>
              <a:rPr lang="fr-FR" dirty="0" err="1">
                <a:ea typeface="Helvetica Neue"/>
                <a:cs typeface="Helvetica Neue"/>
                <a:sym typeface="Helvetica Neue"/>
              </a:rPr>
              <a:t>Depaulis</a:t>
            </a:r>
            <a:r>
              <a:rPr lang="fr-FR" dirty="0">
                <a:ea typeface="Helvetica Neue"/>
                <a:cs typeface="Helvetica Neue"/>
                <a:sym typeface="Helvetica Neue"/>
              </a:rPr>
              <a:t>, INSERM, 2012) </a:t>
            </a:r>
            <a:endParaRPr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4)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presentation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through</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its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abbreviation</a:t>
            </a:r>
            <a:r>
              <a:rPr lang="fr-FR" sz="1800" dirty="0">
                <a:solidFill>
                  <a:srgbClr val="FF0000"/>
                </a:solidFill>
                <a:ea typeface="Helvetica Neue"/>
                <a:cs typeface="Helvetica Neue"/>
                <a:sym typeface="Helvetica Neue"/>
              </a:rPr>
              <a:t>, of the data and </a:t>
            </a:r>
            <a:r>
              <a:rPr lang="fr-FR" sz="1800" dirty="0" err="1">
                <a:solidFill>
                  <a:srgbClr val="FF0000"/>
                </a:solidFill>
                <a:ea typeface="Helvetica Neue"/>
                <a:cs typeface="Helvetica Neue"/>
                <a:sym typeface="Helvetica Neue"/>
              </a:rPr>
              <a:t>controlled</a:t>
            </a:r>
            <a:r>
              <a:rPr lang="fr-FR" sz="1800" dirty="0">
                <a:solidFill>
                  <a:srgbClr val="FF0000"/>
                </a:solidFill>
                <a:ea typeface="Helvetica Neue"/>
                <a:cs typeface="Helvetica Neue"/>
                <a:sym typeface="Helvetica Neue"/>
              </a:rPr>
              <a:t> variables of an </a:t>
            </a:r>
            <a:r>
              <a:rPr lang="fr-FR" sz="1800" dirty="0" err="1">
                <a:solidFill>
                  <a:srgbClr val="FF0000"/>
                </a:solidFill>
                <a:ea typeface="Helvetica Neue"/>
                <a:cs typeface="Helvetica Neue"/>
                <a:sym typeface="Helvetica Neue"/>
              </a:rPr>
              <a:t>experiment</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(not the </a:t>
            </a:r>
            <a:r>
              <a:rPr lang="fr-FR" sz="1800" dirty="0" err="1">
                <a:ea typeface="Helvetica Neue"/>
                <a:cs typeface="Helvetica Neue"/>
                <a:sym typeface="Helvetica Neue"/>
              </a:rPr>
              <a:t>representation</a:t>
            </a:r>
            <a:r>
              <a:rPr lang="fr-FR" sz="1800" dirty="0">
                <a:ea typeface="Helvetica Neue"/>
                <a:cs typeface="Helvetica Neue"/>
                <a:sym typeface="Helvetica Neue"/>
              </a:rPr>
              <a:t> of the </a:t>
            </a:r>
            <a:r>
              <a:rPr lang="fr-FR" sz="1800" dirty="0" err="1">
                <a:ea typeface="Helvetica Neue"/>
                <a:cs typeface="Helvetica Neue"/>
                <a:sym typeface="Helvetica Neue"/>
              </a:rPr>
              <a:t>experimented</a:t>
            </a:r>
            <a:r>
              <a:rPr lang="fr-FR" sz="1800" dirty="0">
                <a:ea typeface="Helvetica Neue"/>
                <a:cs typeface="Helvetica Neue"/>
                <a:sym typeface="Helvetica Neue"/>
              </a:rPr>
              <a:t> </a:t>
            </a:r>
            <a:r>
              <a:rPr lang="fr-FR" sz="1800" dirty="0" err="1">
                <a:ea typeface="Helvetica Neue"/>
                <a:cs typeface="Helvetica Neue"/>
                <a:sym typeface="Helvetica Neue"/>
              </a:rPr>
              <a:t>object</a:t>
            </a:r>
            <a:r>
              <a:rPr lang="fr-FR" sz="1800" dirty="0">
                <a:ea typeface="Helvetica Neue"/>
                <a:cs typeface="Helvetica Neue"/>
                <a:sym typeface="Helvetica Neue"/>
              </a:rPr>
              <a:t>): </a:t>
            </a:r>
            <a:r>
              <a:rPr lang="fr-FR" sz="1800" i="1" dirty="0">
                <a:ea typeface="Helvetica Neue"/>
                <a:cs typeface="Helvetica Neue"/>
                <a:sym typeface="Helvetica Neue"/>
              </a:rPr>
              <a:t>e.g. </a:t>
            </a:r>
            <a:r>
              <a:rPr lang="fr-FR" sz="1800" dirty="0" err="1">
                <a:ea typeface="Helvetica Neue"/>
                <a:cs typeface="Helvetica Neue"/>
                <a:sym typeface="Helvetica Neue"/>
              </a:rPr>
              <a:t>through</a:t>
            </a:r>
            <a:r>
              <a:rPr lang="fr-FR" sz="1800" dirty="0">
                <a:ea typeface="Helvetica Neue"/>
                <a:cs typeface="Helvetica Neue"/>
                <a:sym typeface="Helvetica Neue"/>
              </a:rPr>
              <a:t> a </a:t>
            </a:r>
            <a:r>
              <a:rPr lang="fr-FR" sz="1800" dirty="0" err="1">
                <a:ea typeface="Helvetica Neue"/>
                <a:cs typeface="Helvetica Neue"/>
                <a:sym typeface="Helvetica Neue"/>
              </a:rPr>
              <a:t>statistical</a:t>
            </a:r>
            <a:r>
              <a:rPr lang="fr-FR" sz="1800" dirty="0">
                <a:ea typeface="Helvetica Neue"/>
                <a:cs typeface="Helvetica Neue"/>
                <a:sym typeface="Helvetica Neue"/>
              </a:rPr>
              <a:t> “model of data” (</a:t>
            </a:r>
            <a:r>
              <a:rPr lang="fr-FR" sz="1800" dirty="0" err="1">
                <a:ea typeface="Helvetica Neue"/>
                <a:cs typeface="Helvetica Neue"/>
                <a:sym typeface="Helvetica Neue"/>
              </a:rPr>
              <a:t>statistics</a:t>
            </a:r>
            <a:r>
              <a:rPr lang="fr-FR" sz="1800" dirty="0">
                <a:ea typeface="Helvetica Neue"/>
                <a:cs typeface="Helvetica Neue"/>
                <a:sym typeface="Helvetica Neue"/>
              </a:rPr>
              <a:t>, data </a:t>
            </a:r>
            <a:r>
              <a:rPr lang="fr-FR" sz="1800" dirty="0" err="1">
                <a:ea typeface="Helvetica Neue"/>
                <a:cs typeface="Helvetica Neue"/>
                <a:sym typeface="Helvetica Neue"/>
              </a:rPr>
              <a:t>analysis</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analysis</a:t>
            </a:r>
            <a:r>
              <a:rPr lang="fr-FR" sz="1800" dirty="0">
                <a:ea typeface="Helvetica Neue"/>
                <a:cs typeface="Helvetica Neue"/>
                <a:sym typeface="Helvetica Neue"/>
              </a:rPr>
              <a:t>) (in France: J.P. </a:t>
            </a:r>
            <a:r>
              <a:rPr lang="fr-FR" sz="1800" dirty="0" err="1">
                <a:ea typeface="Helvetica Neue"/>
                <a:cs typeface="Helvetica Neue"/>
                <a:sym typeface="Helvetica Neue"/>
              </a:rPr>
              <a:t>Benzécri</a:t>
            </a:r>
            <a:r>
              <a:rPr lang="fr-FR" sz="1800" dirty="0">
                <a:ea typeface="Helvetica Neue"/>
                <a:cs typeface="Helvetica Neue"/>
                <a:sym typeface="Helvetica Neue"/>
              </a:rPr>
              <a:t>: </a:t>
            </a:r>
            <a:r>
              <a:rPr lang="fr-FR" sz="1800" dirty="0" err="1">
                <a:ea typeface="Helvetica Neue"/>
                <a:cs typeface="Helvetica Neue"/>
                <a:sym typeface="Helvetica Neue"/>
              </a:rPr>
              <a:t>strong</a:t>
            </a:r>
            <a:r>
              <a:rPr lang="fr-FR" sz="1800" dirty="0">
                <a:ea typeface="Helvetica Neue"/>
                <a:cs typeface="Helvetica Neue"/>
                <a:sym typeface="Helvetica Neue"/>
              </a:rPr>
              <a:t> </a:t>
            </a:r>
            <a:r>
              <a:rPr lang="fr-FR" sz="1800" dirty="0" err="1">
                <a:ea typeface="Helvetica Neue"/>
                <a:cs typeface="Helvetica Neue"/>
                <a:sym typeface="Helvetica Neue"/>
              </a:rPr>
              <a:t>inductivism</a:t>
            </a:r>
            <a:r>
              <a:rPr lang="fr-FR" sz="1800" dirty="0">
                <a:ea typeface="Helvetica Neue"/>
                <a:cs typeface="Helvetica Neue"/>
                <a:sym typeface="Helvetica Neue"/>
              </a:rPr>
              <a:t>). To </a:t>
            </a:r>
            <a:r>
              <a:rPr lang="fr-FR" sz="1800" dirty="0" err="1">
                <a:solidFill>
                  <a:srgbClr val="FF0000"/>
                </a:solidFill>
                <a:ea typeface="Helvetica Neue"/>
                <a:cs typeface="Helvetica Neue"/>
                <a:sym typeface="Helvetica Neue"/>
              </a:rPr>
              <a:t>summarize</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data : Principal Components </a:t>
            </a:r>
            <a:r>
              <a:rPr lang="fr-FR" sz="1800" dirty="0" err="1">
                <a:ea typeface="Helvetica Neue"/>
                <a:cs typeface="Helvetica Neue"/>
                <a:sym typeface="Helvetica Neue"/>
              </a:rPr>
              <a:t>Analysis</a:t>
            </a:r>
            <a:endParaRPr sz="1800" dirty="0"/>
          </a:p>
          <a:p>
            <a:pPr marL="685800" lvl="1" indent="-114300" algn="l" rtl="0">
              <a:lnSpc>
                <a:spcPct val="90000"/>
              </a:lnSpc>
              <a:spcBef>
                <a:spcPts val="1100"/>
              </a:spcBef>
              <a:spcAft>
                <a:spcPts val="0"/>
              </a:spcAft>
              <a:buClr>
                <a:schemeClr val="dk1"/>
              </a:buClr>
              <a:buSzPts val="1800"/>
              <a:buNone/>
            </a:pPr>
            <a:endParaRPr sz="1800" b="1" dirty="0">
              <a:ea typeface="Helvetica Neue"/>
              <a:cs typeface="Helvetica Neue"/>
              <a:sym typeface="Helvetica Neue"/>
            </a:endParaRPr>
          </a:p>
          <a:p>
            <a:pPr marL="228600" lvl="0" indent="-114300" algn="l" rtl="0">
              <a:lnSpc>
                <a:spcPct val="90000"/>
              </a:lnSpc>
              <a:spcBef>
                <a:spcPts val="1000"/>
              </a:spcBef>
              <a:spcAft>
                <a:spcPts val="0"/>
              </a:spcAft>
              <a:buClr>
                <a:schemeClr val="dk1"/>
              </a:buClr>
              <a:buSzPts val="1800"/>
              <a:buNone/>
            </a:pPr>
            <a:endParaRPr sz="1800" b="1" u="sng" dirty="0">
              <a:ea typeface="Helvetica Neue"/>
              <a:cs typeface="Helvetica Neue"/>
              <a:sym typeface="Helvetica Neue"/>
            </a:endParaRPr>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1" name="Google Shape;231;p16"/>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232" name="Google Shape;2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25</a:t>
            </a:fld>
            <a:endParaRPr sz="1200">
              <a:solidFill>
                <a:srgbClr val="898989"/>
              </a:solidFill>
              <a:latin typeface="Calibri"/>
              <a:ea typeface="Calibri"/>
              <a:cs typeface="Calibri"/>
              <a:sym typeface="Calibri"/>
            </a:endParaRPr>
          </a:p>
        </p:txBody>
      </p:sp>
      <p:sp>
        <p:nvSpPr>
          <p:cNvPr id="5" name="Rectangle : coins arrondis 4">
            <a:extLst>
              <a:ext uri="{FF2B5EF4-FFF2-40B4-BE49-F238E27FC236}">
                <a16:creationId xmlns:a16="http://schemas.microsoft.com/office/drawing/2014/main" id="{EA1085BA-C977-48B0-973C-15B3AEBC4944}"/>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(1/5)</a:t>
            </a:r>
            <a:endParaRPr lang="fr-FR" sz="24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45045" y="1171788"/>
            <a:ext cx="11989112" cy="4216642"/>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1800"/>
              <a:buNone/>
            </a:pPr>
            <a:r>
              <a:rPr lang="fr-FR" sz="1800" b="1" dirty="0">
                <a:solidFill>
                  <a:srgbClr val="FF0000"/>
                </a:solidFill>
                <a:ea typeface="Helvetica Neue"/>
                <a:cs typeface="Helvetica Neue"/>
                <a:sym typeface="Helvetica Neue"/>
              </a:rPr>
              <a:t>II- 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t>
            </a:r>
            <a:r>
              <a:rPr lang="fr-FR" sz="1800" b="1" dirty="0">
                <a:ea typeface="Helvetica Neue"/>
                <a:cs typeface="Helvetica Neue"/>
                <a:sym typeface="Helvetica Neue"/>
              </a:rPr>
              <a:t>an </a:t>
            </a:r>
            <a:r>
              <a:rPr lang="fr-FR" sz="1800" b="1" dirty="0">
                <a:solidFill>
                  <a:srgbClr val="FF0000"/>
                </a:solidFill>
                <a:ea typeface="Helvetica Neue"/>
                <a:cs typeface="Helvetica Neue"/>
                <a:sym typeface="Helvetica Neue"/>
              </a:rPr>
              <a:t>intelligible </a:t>
            </a:r>
            <a:r>
              <a:rPr lang="fr-FR" sz="1800" b="1" dirty="0" err="1">
                <a:solidFill>
                  <a:srgbClr val="FF0000"/>
                </a:solidFill>
                <a:ea typeface="Helvetica Neue"/>
                <a:cs typeface="Helvetica Neue"/>
                <a:sym typeface="Helvetica Neue"/>
              </a:rPr>
              <a:t>presentation</a:t>
            </a:r>
            <a:r>
              <a:rPr lang="fr-FR" sz="1800" b="1" dirty="0">
                <a:solidFill>
                  <a:srgbClr val="FF0000"/>
                </a:solidFill>
                <a:ea typeface="Helvetica Neue"/>
                <a:cs typeface="Helvetica Neue"/>
                <a:sym typeface="Helvetica Neue"/>
              </a:rPr>
              <a:t> </a:t>
            </a:r>
            <a:r>
              <a:rPr lang="fr-FR" sz="1800" b="1" dirty="0" err="1">
                <a:ea typeface="Helvetica Neue"/>
                <a:cs typeface="Helvetica Neue"/>
                <a:sym typeface="Helvetica Neue"/>
              </a:rPr>
              <a:t>through</a:t>
            </a:r>
            <a:r>
              <a:rPr lang="fr-FR" sz="1800" b="1" dirty="0">
                <a:ea typeface="Helvetica Neue"/>
                <a:cs typeface="Helvetica Neue"/>
                <a:sym typeface="Helvetica Neue"/>
              </a:rPr>
              <a:t> a mental </a:t>
            </a:r>
            <a:r>
              <a:rPr lang="fr-FR" sz="1800" b="1" dirty="0" err="1">
                <a:ea typeface="Helvetica Neue"/>
                <a:cs typeface="Helvetica Neue"/>
                <a:sym typeface="Helvetica Neue"/>
              </a:rPr>
              <a:t>representation</a:t>
            </a:r>
            <a:r>
              <a:rPr lang="fr-FR" sz="1800" b="1" dirty="0">
                <a:ea typeface="Helvetica Neue"/>
                <a:cs typeface="Helvetica Neue"/>
                <a:sym typeface="Helvetica Neue"/>
              </a:rPr>
              <a:t> or a </a:t>
            </a:r>
            <a:r>
              <a:rPr lang="fr-FR" sz="1800" b="1" dirty="0" err="1">
                <a:ea typeface="Helvetica Neue"/>
                <a:cs typeface="Helvetica Neue"/>
                <a:sym typeface="Helvetica Neue"/>
              </a:rPr>
              <a:t>conceptualization</a:t>
            </a:r>
            <a:r>
              <a:rPr lang="fr-FR" sz="1800" b="1" dirty="0">
                <a:ea typeface="Helvetica Neue"/>
                <a:cs typeface="Helvetica Neue"/>
                <a:sym typeface="Helvetica Neue"/>
              </a:rPr>
              <a:t>:</a:t>
            </a:r>
          </a:p>
          <a:p>
            <a:pPr marL="0" lvl="0" indent="0" algn="l" rtl="0">
              <a:lnSpc>
                <a:spcPct val="90000"/>
              </a:lnSpc>
              <a:spcBef>
                <a:spcPts val="0"/>
              </a:spcBef>
              <a:spcAft>
                <a:spcPts val="0"/>
              </a:spcAft>
              <a:buClr>
                <a:srgbClr val="FF0000"/>
              </a:buClr>
              <a:buSzPts val="1800"/>
              <a:buNone/>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5) To </a:t>
            </a:r>
            <a:r>
              <a:rPr lang="fr-FR" sz="1800" dirty="0" err="1">
                <a:ea typeface="Helvetica Neue"/>
                <a:cs typeface="Helvetica Neue"/>
                <a:sym typeface="Helvetica Neue"/>
              </a:rPr>
              <a:t>facilitate</a:t>
            </a:r>
            <a:r>
              <a:rPr lang="fr-FR" sz="1800" dirty="0">
                <a:ea typeface="Helvetica Neue"/>
                <a:cs typeface="Helvetica Neue"/>
                <a:sym typeface="Helvetica Neue"/>
              </a:rPr>
              <a:t> the </a:t>
            </a:r>
            <a:r>
              <a:rPr lang="fr-FR" sz="1800" b="1" dirty="0">
                <a:solidFill>
                  <a:srgbClr val="FF0000"/>
                </a:solidFill>
                <a:ea typeface="Helvetica Neue"/>
                <a:cs typeface="Helvetica Neue"/>
                <a:sym typeface="Helvetica Neue"/>
              </a:rPr>
              <a:t>compression of data </a:t>
            </a:r>
            <a:r>
              <a:rPr lang="fr-FR" sz="1800" dirty="0">
                <a:ea typeface="Helvetica Neue"/>
                <a:cs typeface="Helvetica Neue"/>
                <a:sym typeface="Helvetica Neue"/>
              </a:rPr>
              <a:t>to </a:t>
            </a:r>
            <a:r>
              <a:rPr lang="fr-FR" sz="1800" dirty="0" err="1">
                <a:ea typeface="Helvetica Neue"/>
                <a:cs typeface="Helvetica Neue"/>
                <a:sym typeface="Helvetica Neue"/>
              </a:rPr>
              <a:t>build</a:t>
            </a:r>
            <a:r>
              <a:rPr lang="fr-FR" sz="1800" dirty="0">
                <a:ea typeface="Helvetica Neue"/>
                <a:cs typeface="Helvetica Neue"/>
                <a:sym typeface="Helvetica Neue"/>
              </a:rPr>
              <a:t> a first </a:t>
            </a:r>
            <a:r>
              <a:rPr lang="fr-FR" sz="1800" dirty="0" err="1">
                <a:ea typeface="Helvetica Neue"/>
                <a:cs typeface="Helvetica Neue"/>
                <a:sym typeface="Helvetica Neue"/>
              </a:rPr>
              <a:t>kind</a:t>
            </a:r>
            <a:r>
              <a:rPr lang="fr-FR" sz="1800" dirty="0">
                <a:ea typeface="Helvetica Neue"/>
                <a:cs typeface="Helvetica Neue"/>
                <a:sym typeface="Helvetica Neue"/>
              </a:rPr>
              <a:t> of </a:t>
            </a:r>
            <a:r>
              <a:rPr lang="fr-FR" sz="1800" dirty="0" err="1">
                <a:ea typeface="Helvetica Neue"/>
                <a:cs typeface="Helvetica Neue"/>
                <a:sym typeface="Helvetica Neue"/>
              </a:rPr>
              <a:t>conceptualization</a:t>
            </a:r>
            <a:r>
              <a:rPr lang="fr-FR" sz="1800" dirty="0">
                <a:ea typeface="Helvetica Neue"/>
                <a:cs typeface="Helvetica Neue"/>
                <a:sym typeface="Helvetica Neue"/>
              </a:rPr>
              <a:t> </a:t>
            </a:r>
            <a:r>
              <a:rPr lang="fr-FR" sz="1800" dirty="0" err="1">
                <a:ea typeface="Helvetica Neue"/>
                <a:cs typeface="Helvetica Neue"/>
                <a:sym typeface="Helvetica Neue"/>
              </a:rPr>
              <a:t>through</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data”.</a:t>
            </a:r>
            <a:br>
              <a:rPr lang="fr-FR" sz="1800" dirty="0">
                <a:ea typeface="Helvetica Neue"/>
                <a:cs typeface="Helvetica Neue"/>
                <a:sym typeface="Helvetica Neue"/>
              </a:rPr>
            </a:br>
            <a:r>
              <a:rPr lang="fr-FR" sz="1800" dirty="0">
                <a:ea typeface="Helvetica Neue"/>
                <a:cs typeface="Helvetica Neue"/>
                <a:sym typeface="Helvetica Neue"/>
              </a:rPr>
              <a:t>Question: Are the </a:t>
            </a:r>
            <a:r>
              <a:rPr lang="fr-FR" sz="1800" dirty="0" err="1">
                <a:ea typeface="Helvetica Neue"/>
                <a:cs typeface="Helvetica Neue"/>
                <a:sym typeface="Helvetica Neue"/>
              </a:rPr>
              <a:t>statistical</a:t>
            </a:r>
            <a:r>
              <a:rPr lang="fr-FR" sz="1800" dirty="0">
                <a:ea typeface="Helvetica Neue"/>
                <a:cs typeface="Helvetica Neue"/>
                <a:sym typeface="Helvetica Neue"/>
              </a:rPr>
              <a:t> moments of data </a:t>
            </a:r>
            <a:r>
              <a:rPr lang="fr-FR" sz="1800" dirty="0" err="1">
                <a:ea typeface="Helvetica Neue"/>
                <a:cs typeface="Helvetica Neue"/>
                <a:sym typeface="Helvetica Neue"/>
              </a:rPr>
              <a:t>conceptual</a:t>
            </a:r>
            <a:r>
              <a:rPr lang="fr-FR" sz="1800" dirty="0">
                <a:ea typeface="Helvetica Neue"/>
                <a:cs typeface="Helvetica Neue"/>
                <a:sym typeface="Helvetica Neue"/>
              </a:rPr>
              <a:t> </a:t>
            </a:r>
            <a:r>
              <a:rPr lang="fr-FR" sz="1800" dirty="0" err="1">
                <a:ea typeface="Helvetica Neue"/>
                <a:cs typeface="Helvetica Neue"/>
                <a:sym typeface="Helvetica Neue"/>
              </a:rPr>
              <a:t>constructs</a:t>
            </a:r>
            <a:r>
              <a:rPr lang="fr-FR" sz="1800" dirty="0">
                <a:ea typeface="Helvetica Neue"/>
                <a:cs typeface="Helvetica Neue"/>
                <a:sym typeface="Helvetica Neue"/>
              </a:rPr>
              <a:t> (HD) or real </a:t>
            </a:r>
            <a:r>
              <a:rPr lang="fr-FR" sz="1800" dirty="0" err="1">
                <a:ea typeface="Helvetica Neue"/>
                <a:cs typeface="Helvetica Neue"/>
                <a:sym typeface="Helvetica Neue"/>
              </a:rPr>
              <a:t>properties</a:t>
            </a:r>
            <a:r>
              <a:rPr lang="fr-FR" sz="1800" dirty="0">
                <a:ea typeface="Helvetica Neue"/>
                <a:cs typeface="Helvetica Neue"/>
                <a:sym typeface="Helvetica Neue"/>
              </a:rPr>
              <a:t> of data (EI)?</a:t>
            </a:r>
          </a:p>
          <a:p>
            <a:pPr marL="685800" lvl="1" indent="-228600" algn="l" rtl="0">
              <a:lnSpc>
                <a:spcPct val="100000"/>
              </a:lnSpc>
              <a:spcBef>
                <a:spcPts val="600"/>
              </a:spcBef>
              <a:spcAft>
                <a:spcPts val="0"/>
              </a:spcAft>
              <a:buClr>
                <a:schemeClr val="dk1"/>
              </a:buClr>
              <a:buSzPts val="1800"/>
              <a:buFont typeface="Noto Sans Symbols"/>
              <a:buChar char="▪"/>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6) 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selection</a:t>
            </a:r>
            <a:r>
              <a:rPr lang="fr-FR" sz="1800" b="1" dirty="0">
                <a:solidFill>
                  <a:srgbClr val="FF0000"/>
                </a:solidFill>
                <a:ea typeface="Helvetica Neue"/>
                <a:cs typeface="Helvetica Neue"/>
                <a:sym typeface="Helvetica Neue"/>
              </a:rPr>
              <a:t> and classification </a:t>
            </a:r>
            <a:r>
              <a:rPr lang="fr-FR" sz="1800" b="1" dirty="0">
                <a:ea typeface="Helvetica Neue"/>
                <a:cs typeface="Helvetica Neue"/>
                <a:sym typeface="Helvetica Neue"/>
              </a:rPr>
              <a:t>of </a:t>
            </a:r>
            <a:r>
              <a:rPr lang="fr-FR" sz="1800" dirty="0">
                <a:ea typeface="Helvetica Neue"/>
                <a:cs typeface="Helvetica Neue"/>
                <a:sym typeface="Helvetica Neue"/>
              </a:rPr>
              <a:t>relevant </a:t>
            </a:r>
            <a:r>
              <a:rPr lang="fr-FR" sz="1800" dirty="0" err="1">
                <a:ea typeface="Helvetica Neue"/>
                <a:cs typeface="Helvetica Neue"/>
                <a:sym typeface="Helvetica Neue"/>
              </a:rPr>
              <a:t>entities</a:t>
            </a:r>
            <a:r>
              <a:rPr lang="fr-FR" sz="1800" dirty="0">
                <a:ea typeface="Helvetica Neue"/>
                <a:cs typeface="Helvetica Neue"/>
                <a:sym typeface="Helvetica Neue"/>
              </a:rPr>
              <a:t> and </a:t>
            </a:r>
            <a:r>
              <a:rPr lang="fr-FR" sz="1800" dirty="0" err="1">
                <a:ea typeface="Helvetica Neue"/>
                <a:cs typeface="Helvetica Neue"/>
                <a:sym typeface="Helvetica Neue"/>
              </a:rPr>
              <a:t>properties</a:t>
            </a:r>
            <a:r>
              <a:rPr lang="fr-FR" sz="1800" dirty="0">
                <a:ea typeface="Helvetica Neue"/>
                <a:cs typeface="Helvetica Neue"/>
                <a:sym typeface="Helvetica Neue"/>
              </a:rPr>
              <a:t> in a </a:t>
            </a:r>
            <a:r>
              <a:rPr lang="fr-FR" sz="1800" dirty="0" err="1">
                <a:ea typeface="Helvetica Neue"/>
                <a:cs typeface="Helvetica Neue"/>
                <a:sym typeface="Helvetica Neue"/>
              </a:rPr>
              <a:t>given</a:t>
            </a:r>
            <a:r>
              <a:rPr lang="fr-FR" sz="1800" dirty="0">
                <a:ea typeface="Helvetica Neue"/>
                <a:cs typeface="Helvetica Neue"/>
                <a:sym typeface="Helvetica Neue"/>
              </a:rPr>
              <a:t> </a:t>
            </a:r>
            <a:r>
              <a:rPr lang="fr-FR" sz="1800" dirty="0" err="1">
                <a:ea typeface="Helvetica Neue"/>
                <a:cs typeface="Helvetica Neue"/>
                <a:sym typeface="Helvetica Neue"/>
              </a:rPr>
              <a:t>domain</a:t>
            </a:r>
            <a:r>
              <a:rPr lang="fr-FR" sz="1800" dirty="0">
                <a:ea typeface="Helvetica Neue"/>
                <a:cs typeface="Helvetica Neue"/>
                <a:sym typeface="Helvetica Neue"/>
              </a:rPr>
              <a:t>: </a:t>
            </a:r>
            <a:r>
              <a:rPr lang="fr-FR" sz="1800" dirty="0" err="1">
                <a:ea typeface="Helvetica Neue"/>
                <a:cs typeface="Helvetica Neue"/>
                <a:sym typeface="Helvetica Neue"/>
              </a:rPr>
              <a:t>conceptual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knowledge</a:t>
            </a:r>
            <a:r>
              <a:rPr lang="fr-FR" sz="1800" dirty="0">
                <a:ea typeface="Helvetica Neue"/>
                <a:cs typeface="Helvetica Neue"/>
                <a:sym typeface="Helvetica Neue"/>
              </a:rPr>
              <a:t>, ontologies (</a:t>
            </a:r>
            <a:r>
              <a:rPr lang="fr-FR" sz="1800" dirty="0" err="1">
                <a:ea typeface="Helvetica Neue"/>
                <a:cs typeface="Helvetica Neue"/>
                <a:sym typeface="Helvetica Neue"/>
              </a:rPr>
              <a:t>see</a:t>
            </a:r>
            <a:r>
              <a:rPr lang="fr-FR" sz="1800" dirty="0">
                <a:ea typeface="Helvetica Neue"/>
                <a:cs typeface="Helvetica Neue"/>
                <a:sym typeface="Helvetica Neue"/>
              </a:rPr>
              <a:t> the </a:t>
            </a:r>
            <a:r>
              <a:rPr lang="fr-FR" sz="1800" dirty="0" err="1">
                <a:ea typeface="Helvetica Neue"/>
                <a:cs typeface="Helvetica Neue"/>
                <a:sym typeface="Helvetica Neue"/>
              </a:rPr>
              <a:t>growing</a:t>
            </a:r>
            <a:r>
              <a:rPr lang="fr-FR" sz="1800" dirty="0">
                <a:ea typeface="Helvetica Neue"/>
                <a:cs typeface="Helvetica Neue"/>
                <a:sym typeface="Helvetica Neue"/>
              </a:rPr>
              <a:t> </a:t>
            </a:r>
            <a:r>
              <a:rPr lang="fr-FR" sz="1800" dirty="0" err="1">
                <a:ea typeface="Helvetica Neue"/>
                <a:cs typeface="Helvetica Neue"/>
                <a:sym typeface="Helvetica Neue"/>
              </a:rPr>
              <a:t>number</a:t>
            </a:r>
            <a:r>
              <a:rPr lang="fr-FR" sz="1800" dirty="0">
                <a:ea typeface="Helvetica Neue"/>
                <a:cs typeface="Helvetica Neue"/>
                <a:sym typeface="Helvetica Neue"/>
              </a:rPr>
              <a:t> of ontologies in </a:t>
            </a:r>
            <a:r>
              <a:rPr lang="fr-FR" sz="1800" dirty="0" err="1">
                <a:ea typeface="Helvetica Neue"/>
                <a:cs typeface="Helvetica Neue"/>
                <a:sym typeface="Helvetica Neue"/>
              </a:rPr>
              <a:t>integrative</a:t>
            </a:r>
            <a:r>
              <a:rPr lang="fr-FR" sz="1800" dirty="0">
                <a:ea typeface="Helvetica Neue"/>
                <a:cs typeface="Helvetica Neue"/>
                <a:sym typeface="Helvetica Neue"/>
              </a:rPr>
              <a:t> or </a:t>
            </a:r>
            <a:r>
              <a:rPr lang="fr-FR" sz="1800" dirty="0" err="1">
                <a:ea typeface="Helvetica Neue"/>
                <a:cs typeface="Helvetica Neue"/>
                <a:sym typeface="Helvetica Neue"/>
              </a:rPr>
              <a:t>systemic</a:t>
            </a:r>
            <a:r>
              <a:rPr lang="fr-FR" sz="1800" dirty="0">
                <a:ea typeface="Helvetica Neue"/>
                <a:cs typeface="Helvetica Neue"/>
                <a:sym typeface="Helvetica Neue"/>
              </a:rPr>
              <a:t> </a:t>
            </a:r>
            <a:r>
              <a:rPr lang="fr-FR" sz="1800" dirty="0" err="1">
                <a:ea typeface="Helvetica Neue"/>
                <a:cs typeface="Helvetica Neue"/>
                <a:sym typeface="Helvetica Neue"/>
              </a:rPr>
              <a:t>biology</a:t>
            </a:r>
            <a:r>
              <a:rPr lang="fr-FR" sz="1800" dirty="0">
                <a:ea typeface="Helvetica Neue"/>
                <a:cs typeface="Helvetica Neue"/>
                <a:sym typeface="Helvetica Neue"/>
              </a:rPr>
              <a:t>: not to </a:t>
            </a:r>
            <a:r>
              <a:rPr lang="fr-FR" sz="1800" dirty="0" err="1">
                <a:ea typeface="Helvetica Neue"/>
                <a:cs typeface="Helvetica Neue"/>
                <a:sym typeface="Helvetica Neue"/>
              </a:rPr>
              <a:t>be</a:t>
            </a:r>
            <a:r>
              <a:rPr lang="fr-FR" sz="1800" dirty="0">
                <a:ea typeface="Helvetica Neue"/>
                <a:cs typeface="Helvetica Neue"/>
                <a:sym typeface="Helvetica Neue"/>
              </a:rPr>
              <a:t> </a:t>
            </a:r>
            <a:r>
              <a:rPr lang="fr-FR" sz="1800" dirty="0" err="1">
                <a:ea typeface="Helvetica Neue"/>
                <a:cs typeface="Helvetica Neue"/>
                <a:sym typeface="Helvetica Neue"/>
              </a:rPr>
              <a:t>confused</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a:t>
            </a:r>
            <a:r>
              <a:rPr lang="fr-FR" sz="1800" dirty="0" err="1">
                <a:ea typeface="Helvetica Neue"/>
                <a:cs typeface="Helvetica Neue"/>
                <a:sym typeface="Helvetica Neue"/>
              </a:rPr>
              <a:t>theories</a:t>
            </a:r>
            <a:r>
              <a:rPr lang="fr-FR" sz="1800" dirty="0">
                <a:ea typeface="Helvetica Neue"/>
                <a:cs typeface="Helvetica Neue"/>
                <a:sym typeface="Helvetica Neue"/>
              </a:rPr>
              <a:t>!)</a:t>
            </a:r>
          </a:p>
          <a:p>
            <a:pPr marL="685800" lvl="1" indent="-228600" algn="l" rtl="0">
              <a:lnSpc>
                <a:spcPct val="100000"/>
              </a:lnSpc>
              <a:spcBef>
                <a:spcPts val="600"/>
              </a:spcBef>
              <a:spcAft>
                <a:spcPts val="0"/>
              </a:spcAft>
              <a:buClr>
                <a:schemeClr val="dk1"/>
              </a:buClr>
              <a:buSzPts val="1800"/>
              <a:buFont typeface="Noto Sans Symbols"/>
              <a:buChar char="▪"/>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7)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a:solidFill>
                  <a:srgbClr val="FF0000"/>
                </a:solidFill>
                <a:ea typeface="Helvetica Neue"/>
                <a:cs typeface="Helvetica Neue"/>
                <a:sym typeface="Helvetica Neue"/>
              </a:rPr>
              <a:t>reproduction or production of an observable </a:t>
            </a:r>
            <a:r>
              <a:rPr lang="fr-FR" sz="1800" b="1" dirty="0" err="1">
                <a:solidFill>
                  <a:srgbClr val="FF0000"/>
                </a:solidFill>
                <a:ea typeface="Helvetica Neue"/>
                <a:cs typeface="Helvetica Neue"/>
                <a:sym typeface="Helvetica Neue"/>
              </a:rPr>
              <a:t>dynamic</a:t>
            </a:r>
            <a:r>
              <a:rPr lang="fr-FR" sz="1800" dirty="0">
                <a:solidFill>
                  <a:srgbClr val="FF0000"/>
                </a:solidFill>
                <a:ea typeface="Helvetica Neue"/>
                <a:cs typeface="Helvetica Neue"/>
                <a:sym typeface="Helvetica Neue"/>
              </a:rPr>
              <a:t>: </a:t>
            </a:r>
            <a:r>
              <a:rPr lang="fr-FR" sz="1800" dirty="0" err="1">
                <a:ea typeface="Helvetica Neue"/>
                <a:cs typeface="Helvetica Neue"/>
                <a:sym typeface="Helvetica Neue"/>
              </a:rPr>
              <a:t>phenomenological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face value model, </a:t>
            </a:r>
            <a:r>
              <a:rPr lang="fr-FR" sz="1800" b="1" dirty="0" err="1">
                <a:solidFill>
                  <a:srgbClr val="FF0000"/>
                </a:solidFill>
                <a:ea typeface="Helvetica Neue"/>
                <a:cs typeface="Helvetica Neue"/>
                <a:sym typeface="Helvetica Neue"/>
              </a:rPr>
              <a:t>predictive</a:t>
            </a:r>
            <a:r>
              <a:rPr lang="fr-FR" sz="1800" b="1" dirty="0">
                <a:solidFill>
                  <a:srgbClr val="FF0000"/>
                </a:solidFill>
                <a:ea typeface="Helvetica Neue"/>
                <a:cs typeface="Helvetica Neue"/>
                <a:sym typeface="Helvetica Neue"/>
              </a:rPr>
              <a:t> </a:t>
            </a:r>
            <a:r>
              <a:rPr lang="fr-FR" sz="1800" b="1" dirty="0" err="1">
                <a:solidFill>
                  <a:srgbClr val="FF0000"/>
                </a:solidFill>
                <a:ea typeface="Helvetica Neue"/>
                <a:cs typeface="Helvetica Neue"/>
                <a:sym typeface="Helvetica Neue"/>
              </a:rPr>
              <a:t>models</a:t>
            </a:r>
            <a:r>
              <a:rPr lang="fr-FR" sz="1800" b="1"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parallel</a:t>
            </a:r>
            <a:r>
              <a:rPr lang="fr-FR" sz="1800" dirty="0">
                <a:ea typeface="Helvetica Neue"/>
                <a:cs typeface="Helvetica Neue"/>
                <a:sym typeface="Helvetica Neue"/>
              </a:rPr>
              <a:t> </a:t>
            </a:r>
            <a:r>
              <a:rPr lang="fr-FR" sz="1800" dirty="0" err="1">
                <a:ea typeface="Helvetica Neue"/>
                <a:cs typeface="Helvetica Neue"/>
                <a:sym typeface="Helvetica Neue"/>
              </a:rPr>
              <a:t>dynamics</a:t>
            </a:r>
            <a:r>
              <a:rPr lang="fr-FR" sz="1800" dirty="0">
                <a:ea typeface="Helvetica Neue"/>
                <a:cs typeface="Helvetica Neue"/>
                <a:sym typeface="Helvetica Neue"/>
              </a:rPr>
              <a:t> </a:t>
            </a:r>
            <a:r>
              <a:rPr lang="fr-FR" sz="1800" dirty="0" err="1">
                <a:ea typeface="Helvetica Neue"/>
                <a:cs typeface="Helvetica Neue"/>
                <a:sym typeface="Helvetica Neue"/>
              </a:rPr>
              <a:t>without</a:t>
            </a:r>
            <a:r>
              <a:rPr lang="fr-FR" sz="1800" dirty="0">
                <a:ea typeface="Helvetica Neue"/>
                <a:cs typeface="Helvetica Neue"/>
                <a:sym typeface="Helvetica Neue"/>
              </a:rPr>
              <a:t> </a:t>
            </a:r>
            <a:r>
              <a:rPr lang="fr-FR" sz="1800" dirty="0" err="1">
                <a:ea typeface="Helvetica Neue"/>
                <a:cs typeface="Helvetica Neue"/>
                <a:sym typeface="Helvetica Neue"/>
              </a:rPr>
              <a:t>explanative</a:t>
            </a:r>
            <a:r>
              <a:rPr lang="fr-FR" sz="1800" dirty="0">
                <a:ea typeface="Helvetica Neue"/>
                <a:cs typeface="Helvetica Neue"/>
                <a:sym typeface="Helvetica Neue"/>
              </a:rPr>
              <a:t> factor: no </a:t>
            </a:r>
            <a:r>
              <a:rPr lang="fr-FR" sz="1800" dirty="0" err="1">
                <a:ea typeface="Helvetica Neue"/>
                <a:cs typeface="Helvetica Neue"/>
                <a:sym typeface="Helvetica Neue"/>
              </a:rPr>
              <a:t>mechanisms</a:t>
            </a:r>
            <a:r>
              <a:rPr lang="fr-FR" sz="1800" dirty="0">
                <a:ea typeface="Helvetica Neue"/>
                <a:cs typeface="Helvetica Neue"/>
                <a:sym typeface="Helvetica Neue"/>
              </a:rPr>
              <a:t>). E.g.: a </a:t>
            </a:r>
            <a:r>
              <a:rPr lang="fr-FR" sz="1800" dirty="0" err="1">
                <a:ea typeface="Helvetica Neue"/>
                <a:cs typeface="Helvetica Neue"/>
                <a:sym typeface="Helvetica Neue"/>
              </a:rPr>
              <a:t>fitted</a:t>
            </a:r>
            <a:r>
              <a:rPr lang="fr-FR" sz="1800" dirty="0">
                <a:ea typeface="Helvetica Neue"/>
                <a:cs typeface="Helvetica Neue"/>
                <a:sym typeface="Helvetica Neue"/>
              </a:rPr>
              <a:t> polynomial </a:t>
            </a:r>
            <a:r>
              <a:rPr lang="fr-FR" sz="1800" dirty="0" err="1">
                <a:ea typeface="Helvetica Neue"/>
                <a:cs typeface="Helvetica Neue"/>
                <a:sym typeface="Helvetica Neue"/>
              </a:rPr>
              <a:t>equation</a:t>
            </a:r>
            <a:r>
              <a:rPr lang="fr-FR" sz="1800" dirty="0">
                <a:ea typeface="Helvetica Neue"/>
                <a:cs typeface="Helvetica Neue"/>
                <a:sym typeface="Helvetica Neue"/>
              </a:rPr>
              <a:t> (</a:t>
            </a:r>
            <a:r>
              <a:rPr lang="fr-FR" sz="1800" dirty="0" err="1">
                <a:ea typeface="Helvetica Neue"/>
                <a:cs typeface="Helvetica Neue"/>
                <a:sym typeface="Helvetica Neue"/>
              </a:rPr>
              <a:t>see</a:t>
            </a:r>
            <a:r>
              <a:rPr lang="fr-FR" sz="1800" dirty="0">
                <a:ea typeface="Helvetica Neue"/>
                <a:cs typeface="Helvetica Neue"/>
                <a:sym typeface="Helvetica Neue"/>
              </a:rPr>
              <a:t>: “</a:t>
            </a:r>
            <a:r>
              <a:rPr lang="fr-FR" sz="1800" dirty="0" err="1">
                <a:ea typeface="Helvetica Neue"/>
                <a:cs typeface="Helvetica Neue"/>
                <a:sym typeface="Helvetica Neue"/>
              </a:rPr>
              <a:t>instrumentalism</a:t>
            </a:r>
            <a:r>
              <a:rPr lang="fr-FR" sz="1800" dirty="0">
                <a:ea typeface="Helvetica Neue"/>
                <a:cs typeface="Helvetica Neue"/>
                <a:sym typeface="Helvetica Neue"/>
              </a:rPr>
              <a:t>” on </a:t>
            </a:r>
            <a:r>
              <a:rPr lang="fr-FR" sz="1800" dirty="0" err="1">
                <a:ea typeface="Helvetica Neue"/>
                <a:cs typeface="Helvetica Neue"/>
                <a:sym typeface="Helvetica Neue"/>
              </a:rPr>
              <a:t>models</a:t>
            </a:r>
            <a:r>
              <a:rPr lang="fr-FR" sz="1800" dirty="0">
                <a:ea typeface="Helvetica Neue"/>
                <a:cs typeface="Helvetica Neue"/>
                <a:sym typeface="Helvetica Neue"/>
              </a:rPr>
              <a:t> by Friedman, 1952), “</a:t>
            </a:r>
            <a:r>
              <a:rPr lang="fr-FR" sz="1800" dirty="0">
                <a:solidFill>
                  <a:srgbClr val="FF0000"/>
                </a:solidFill>
                <a:ea typeface="Helvetica Neue"/>
                <a:cs typeface="Helvetica Neue"/>
                <a:sym typeface="Helvetica Neue"/>
              </a:rPr>
              <a:t>classification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regression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Finlay, 2014, p. 10. </a:t>
            </a:r>
            <a:r>
              <a:rPr lang="fr-FR" sz="1800" dirty="0" err="1">
                <a:solidFill>
                  <a:srgbClr val="FF0000"/>
                </a:solidFill>
                <a:ea typeface="Helvetica Neue"/>
                <a:cs typeface="Helvetica Neue"/>
                <a:sym typeface="Helvetica Neue"/>
              </a:rPr>
              <a:t>See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of </a:t>
            </a:r>
            <a:r>
              <a:rPr lang="fr-FR" sz="1800" dirty="0" err="1">
                <a:solidFill>
                  <a:srgbClr val="FF0000"/>
                </a:solidFill>
                <a:ea typeface="Helvetica Neue"/>
                <a:cs typeface="Helvetica Neue"/>
                <a:sym typeface="Helvetica Neue"/>
              </a:rPr>
              <a:t>decision</a:t>
            </a:r>
            <a:r>
              <a:rPr lang="fr-FR" sz="1800" dirty="0">
                <a:solidFill>
                  <a:srgbClr val="FF0000"/>
                </a:solidFill>
                <a:ea typeface="Helvetica Neue"/>
                <a:cs typeface="Helvetica Neue"/>
                <a:sym typeface="Helvetica Neue"/>
              </a:rPr>
              <a:t>” #19-20 (</a:t>
            </a:r>
            <a:r>
              <a:rPr lang="fr-FR" sz="1800" dirty="0" err="1">
                <a:solidFill>
                  <a:srgbClr val="FF0000"/>
                </a:solidFill>
                <a:ea typeface="Helvetica Neue"/>
                <a:cs typeface="Helvetica Neue"/>
                <a:sym typeface="Helvetica Neue"/>
              </a:rPr>
              <a:t>belong</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of classification)</a:t>
            </a:r>
            <a:endParaRPr sz="1800" dirty="0"/>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9" name="Google Shape;239;p17"/>
          <p:cNvSpPr txBox="1">
            <a:spLocks noGrp="1"/>
          </p:cNvSpPr>
          <p:nvPr>
            <p:ph type="sldNum" idx="12"/>
          </p:nvPr>
        </p:nvSpPr>
        <p:spPr>
          <a:xfrm>
            <a:off x="8112125" y="6492876"/>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26</a:t>
            </a:fld>
            <a:endParaRPr sz="1200">
              <a:solidFill>
                <a:srgbClr val="898989"/>
              </a:solidFill>
              <a:latin typeface="Calibri"/>
              <a:ea typeface="Calibri"/>
              <a:cs typeface="Calibri"/>
              <a:sym typeface="Calibri"/>
            </a:endParaRPr>
          </a:p>
        </p:txBody>
      </p:sp>
      <p:sp>
        <p:nvSpPr>
          <p:cNvPr id="7" name="Google Shape;231;p16">
            <a:extLst>
              <a:ext uri="{FF2B5EF4-FFF2-40B4-BE49-F238E27FC236}">
                <a16:creationId xmlns:a16="http://schemas.microsoft.com/office/drawing/2014/main" id="{601CBCA6-FD86-4F06-8C13-714B23A20746}"/>
              </a:ext>
            </a:extLst>
          </p:cNvPr>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8" name="Rectangle : coins arrondis 7">
            <a:extLst>
              <a:ext uri="{FF2B5EF4-FFF2-40B4-BE49-F238E27FC236}">
                <a16:creationId xmlns:a16="http://schemas.microsoft.com/office/drawing/2014/main" id="{A263A1FB-F4D8-481B-A8AD-30E6CBC459FB}"/>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(2/5)</a:t>
            </a:r>
            <a:endParaRPr lang="fr-FR"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45045" y="1171787"/>
            <a:ext cx="11989112" cy="5650427"/>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1800"/>
              <a:buNone/>
            </a:pPr>
            <a:r>
              <a:rPr lang="fr-FR" sz="1800" b="1" dirty="0">
                <a:solidFill>
                  <a:srgbClr val="FF0000"/>
                </a:solidFill>
                <a:ea typeface="Helvetica Neue"/>
                <a:cs typeface="Helvetica Neue"/>
                <a:sym typeface="Helvetica Neue"/>
              </a:rPr>
              <a:t>II- 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t>
            </a:r>
            <a:r>
              <a:rPr lang="fr-FR" sz="1800" b="1" dirty="0">
                <a:ea typeface="Helvetica Neue"/>
                <a:cs typeface="Helvetica Neue"/>
                <a:sym typeface="Helvetica Neue"/>
              </a:rPr>
              <a:t>an </a:t>
            </a:r>
            <a:r>
              <a:rPr lang="fr-FR" sz="1800" b="1" dirty="0">
                <a:solidFill>
                  <a:srgbClr val="FF0000"/>
                </a:solidFill>
                <a:ea typeface="Helvetica Neue"/>
                <a:cs typeface="Helvetica Neue"/>
                <a:sym typeface="Helvetica Neue"/>
              </a:rPr>
              <a:t>intelligible </a:t>
            </a:r>
            <a:r>
              <a:rPr lang="fr-FR" sz="1800" b="1" dirty="0" err="1">
                <a:solidFill>
                  <a:srgbClr val="FF0000"/>
                </a:solidFill>
                <a:ea typeface="Helvetica Neue"/>
                <a:cs typeface="Helvetica Neue"/>
                <a:sym typeface="Helvetica Neue"/>
              </a:rPr>
              <a:t>presentation</a:t>
            </a:r>
            <a:r>
              <a:rPr lang="fr-FR" sz="1800" b="1" dirty="0">
                <a:solidFill>
                  <a:srgbClr val="FF0000"/>
                </a:solidFill>
                <a:ea typeface="Helvetica Neue"/>
                <a:cs typeface="Helvetica Neue"/>
                <a:sym typeface="Helvetica Neue"/>
              </a:rPr>
              <a:t> </a:t>
            </a:r>
            <a:r>
              <a:rPr lang="fr-FR" sz="1800" b="1" dirty="0" err="1">
                <a:ea typeface="Helvetica Neue"/>
                <a:cs typeface="Helvetica Neue"/>
                <a:sym typeface="Helvetica Neue"/>
              </a:rPr>
              <a:t>through</a:t>
            </a:r>
            <a:r>
              <a:rPr lang="fr-FR" sz="1800" b="1" dirty="0">
                <a:ea typeface="Helvetica Neue"/>
                <a:cs typeface="Helvetica Neue"/>
                <a:sym typeface="Helvetica Neue"/>
              </a:rPr>
              <a:t> a mental </a:t>
            </a:r>
            <a:r>
              <a:rPr lang="fr-FR" sz="1800" b="1" dirty="0" err="1">
                <a:ea typeface="Helvetica Neue"/>
                <a:cs typeface="Helvetica Neue"/>
                <a:sym typeface="Helvetica Neue"/>
              </a:rPr>
              <a:t>representation</a:t>
            </a:r>
            <a:r>
              <a:rPr lang="fr-FR" sz="1800" b="1" dirty="0">
                <a:ea typeface="Helvetica Neue"/>
                <a:cs typeface="Helvetica Neue"/>
                <a:sym typeface="Helvetica Neue"/>
              </a:rPr>
              <a:t> or a </a:t>
            </a:r>
            <a:r>
              <a:rPr lang="fr-FR" sz="1800" b="1" dirty="0" err="1">
                <a:ea typeface="Helvetica Neue"/>
                <a:cs typeface="Helvetica Neue"/>
                <a:sym typeface="Helvetica Neue"/>
              </a:rPr>
              <a:t>conceptualization</a:t>
            </a:r>
            <a:r>
              <a:rPr lang="fr-FR" sz="1800" b="1" dirty="0">
                <a:ea typeface="Helvetica Neue"/>
                <a:cs typeface="Helvetica Neue"/>
                <a:sym typeface="Helvetica Neue"/>
              </a:rPr>
              <a:t>:</a:t>
            </a: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8)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explanation</a:t>
            </a:r>
            <a:r>
              <a:rPr lang="fr-FR" sz="1800" dirty="0">
                <a:solidFill>
                  <a:srgbClr val="FF0000"/>
                </a:solidFill>
                <a:ea typeface="Helvetica Neue"/>
                <a:cs typeface="Helvetica Neue"/>
                <a:sym typeface="Helvetica Neue"/>
              </a:rPr>
              <a:t> of a </a:t>
            </a:r>
            <a:r>
              <a:rPr lang="fr-FR" sz="1800" dirty="0" err="1">
                <a:solidFill>
                  <a:srgbClr val="FF0000"/>
                </a:solidFill>
                <a:ea typeface="Helvetica Neue"/>
                <a:cs typeface="Helvetica Neue"/>
                <a:sym typeface="Helvetica Neue"/>
              </a:rPr>
              <a:t>phenomenon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though</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visualization</a:t>
            </a:r>
            <a:r>
              <a:rPr lang="fr-FR" sz="1800" dirty="0">
                <a:solidFill>
                  <a:srgbClr val="FF0000"/>
                </a:solidFill>
                <a:ea typeface="Helvetica Neue"/>
                <a:cs typeface="Helvetica Neue"/>
                <a:sym typeface="Helvetica Neue"/>
              </a:rPr>
              <a:t> and reproduction of </a:t>
            </a:r>
            <a:r>
              <a:rPr lang="fr-FR" sz="1800" dirty="0" err="1">
                <a:solidFill>
                  <a:srgbClr val="FF0000"/>
                </a:solidFill>
                <a:ea typeface="Helvetica Neue"/>
                <a:cs typeface="Helvetica Neue"/>
                <a:sym typeface="Helvetica Neue"/>
              </a:rPr>
              <a:t>mechanisms</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of </a:t>
            </a:r>
            <a:r>
              <a:rPr lang="fr-FR" sz="1800" dirty="0" err="1">
                <a:ea typeface="Helvetica Neue"/>
                <a:cs typeface="Helvetica Neue"/>
                <a:sym typeface="Helvetica Neue"/>
              </a:rPr>
              <a:t>elementary</a:t>
            </a:r>
            <a:r>
              <a:rPr lang="fr-FR" sz="1800" dirty="0">
                <a:ea typeface="Helvetica Neue"/>
                <a:cs typeface="Helvetica Neue"/>
                <a:sym typeface="Helvetica Neue"/>
              </a:rPr>
              <a:t> interactions : </a:t>
            </a:r>
            <a:r>
              <a:rPr lang="fr-FR" sz="1800" dirty="0" err="1">
                <a:solidFill>
                  <a:srgbClr val="FF0000"/>
                </a:solidFill>
                <a:ea typeface="Helvetica Neue"/>
                <a:cs typeface="Helvetica Neue"/>
                <a:sym typeface="Helvetica Neue"/>
              </a:rPr>
              <a:t>explanative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mechanistic</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a:ea typeface="Helvetica Neue"/>
                <a:cs typeface="Helvetica Neue"/>
                <a:sym typeface="Helvetica Neue"/>
              </a:rPr>
              <a:t>e.g.: </a:t>
            </a:r>
            <a:r>
              <a:rPr lang="fr-FR" sz="1800" dirty="0" err="1">
                <a:ea typeface="Helvetica Neue"/>
                <a:cs typeface="Helvetica Neue"/>
                <a:sym typeface="Helvetica Neue"/>
              </a:rPr>
              <a:t>mechanistic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pump</a:t>
            </a:r>
            <a:r>
              <a:rPr lang="fr-FR" sz="1800" dirty="0">
                <a:ea typeface="Helvetica Neue"/>
                <a:cs typeface="Helvetica Neue"/>
                <a:sym typeface="Helvetica Neue"/>
              </a:rPr>
              <a:t> for the </a:t>
            </a:r>
            <a:r>
              <a:rPr lang="fr-FR" sz="1800" dirty="0" err="1">
                <a:ea typeface="Helvetica Neue"/>
                <a:cs typeface="Helvetica Neue"/>
                <a:sym typeface="Helvetica Neue"/>
              </a:rPr>
              <a:t>heart</a:t>
            </a:r>
            <a:r>
              <a:rPr lang="fr-FR" sz="1800" dirty="0">
                <a:ea typeface="Helvetica Neue"/>
                <a:cs typeface="Helvetica Neue"/>
                <a:sym typeface="Helvetica Neue"/>
              </a:rPr>
              <a:t>): communication of </a:t>
            </a:r>
            <a:r>
              <a:rPr lang="fr-FR" sz="1800" dirty="0" err="1">
                <a:ea typeface="Helvetica Neue"/>
                <a:cs typeface="Helvetica Neue"/>
                <a:sym typeface="Helvetica Neue"/>
              </a:rPr>
              <a:t>movements</a:t>
            </a:r>
            <a:r>
              <a:rPr lang="fr-FR" sz="1800" dirty="0">
                <a:ea typeface="Helvetica Neue"/>
                <a:cs typeface="Helvetica Neue"/>
                <a:sym typeface="Helvetica Neue"/>
              </a:rPr>
              <a:t> </a:t>
            </a:r>
            <a:r>
              <a:rPr lang="fr-FR" sz="1800" dirty="0" err="1">
                <a:ea typeface="Helvetica Neue"/>
                <a:cs typeface="Helvetica Neue"/>
                <a:sym typeface="Helvetica Neue"/>
              </a:rPr>
              <a:t>through</a:t>
            </a:r>
            <a:r>
              <a:rPr lang="fr-FR" sz="1800" dirty="0">
                <a:ea typeface="Helvetica Neue"/>
                <a:cs typeface="Helvetica Neue"/>
                <a:sym typeface="Helvetica Neue"/>
              </a:rPr>
              <a:t> contacts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electrical</a:t>
            </a:r>
            <a:r>
              <a:rPr lang="fr-FR" sz="1800" dirty="0">
                <a:ea typeface="Helvetica Neue"/>
                <a:cs typeface="Helvetica Neue"/>
                <a:sym typeface="Helvetica Neue"/>
              </a:rPr>
              <a:t> model for the </a:t>
            </a:r>
            <a:r>
              <a:rPr lang="fr-FR" sz="1800" dirty="0" err="1">
                <a:ea typeface="Helvetica Neue"/>
                <a:cs typeface="Helvetica Neue"/>
                <a:sym typeface="Helvetica Neue"/>
              </a:rPr>
              <a:t>biological</a:t>
            </a:r>
            <a:r>
              <a:rPr lang="fr-FR" sz="1800" dirty="0">
                <a:ea typeface="Helvetica Neue"/>
                <a:cs typeface="Helvetica Neue"/>
                <a:sym typeface="Helvetica Neue"/>
              </a:rPr>
              <a:t> </a:t>
            </a:r>
            <a:r>
              <a:rPr lang="fr-FR" sz="1800" dirty="0" err="1">
                <a:ea typeface="Helvetica Neue"/>
                <a:cs typeface="Helvetica Neue"/>
                <a:sym typeface="Helvetica Neue"/>
              </a:rPr>
              <a:t>neuron</a:t>
            </a:r>
            <a:r>
              <a:rPr lang="fr-FR" sz="1800" dirty="0">
                <a:ea typeface="Helvetica Neue"/>
                <a:cs typeface="Helvetica Neue"/>
                <a:sym typeface="Helvetica Neue"/>
              </a:rPr>
              <a:t> (Hodgkin-Huxley 1952): transmission of </a:t>
            </a:r>
            <a:r>
              <a:rPr lang="fr-FR" sz="1800" dirty="0" err="1">
                <a:ea typeface="Helvetica Neue"/>
                <a:cs typeface="Helvetica Neue"/>
                <a:sym typeface="Helvetica Neue"/>
              </a:rPr>
              <a:t>signals</a:t>
            </a:r>
            <a:r>
              <a:rPr lang="fr-FR" sz="1800" dirty="0">
                <a:ea typeface="Helvetica Neue"/>
                <a:cs typeface="Helvetica Neue"/>
                <a:sym typeface="Helvetica Neue"/>
              </a:rPr>
              <a:t> ; </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energetic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for the nutrition (</a:t>
            </a:r>
            <a:r>
              <a:rPr lang="fr-FR" sz="1800" dirty="0" err="1">
                <a:ea typeface="Helvetica Neue"/>
                <a:cs typeface="Helvetica Neue"/>
                <a:sym typeface="Helvetica Neue"/>
              </a:rPr>
              <a:t>Biological</a:t>
            </a:r>
            <a:r>
              <a:rPr lang="fr-FR" sz="1800" dirty="0">
                <a:ea typeface="Helvetica Neue"/>
                <a:cs typeface="Helvetica Neue"/>
                <a:sym typeface="Helvetica Neue"/>
              </a:rPr>
              <a:t> cycles…): communication, transport and transformation of </a:t>
            </a:r>
            <a:r>
              <a:rPr lang="fr-FR" sz="1800" dirty="0" err="1">
                <a:ea typeface="Helvetica Neue"/>
                <a:cs typeface="Helvetica Neue"/>
                <a:sym typeface="Helvetica Neue"/>
              </a:rPr>
              <a:t>energies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individual-based</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for diffusion </a:t>
            </a:r>
            <a:r>
              <a:rPr lang="fr-FR" sz="1800" dirty="0" err="1">
                <a:ea typeface="Helvetica Neue"/>
                <a:cs typeface="Helvetica Neue"/>
                <a:sym typeface="Helvetica Neue"/>
              </a:rPr>
              <a:t>phenomena</a:t>
            </a:r>
            <a:r>
              <a:rPr lang="fr-FR" sz="1800" dirty="0">
                <a:ea typeface="Helvetica Neue"/>
                <a:cs typeface="Helvetica Neue"/>
                <a:sym typeface="Helvetica Neue"/>
              </a:rPr>
              <a:t> or </a:t>
            </a:r>
            <a:r>
              <a:rPr lang="fr-FR" sz="1800" dirty="0" err="1">
                <a:ea typeface="Helvetica Neue"/>
                <a:cs typeface="Helvetica Neue"/>
                <a:sym typeface="Helvetica Neue"/>
              </a:rPr>
              <a:t>phenomena</a:t>
            </a:r>
            <a:r>
              <a:rPr lang="fr-FR" sz="1800" dirty="0">
                <a:ea typeface="Helvetica Neue"/>
                <a:cs typeface="Helvetica Neue"/>
                <a:sym typeface="Helvetica Neue"/>
              </a:rPr>
              <a:t> </a:t>
            </a:r>
            <a:r>
              <a:rPr lang="fr-FR" sz="1800" dirty="0" err="1">
                <a:ea typeface="Helvetica Neue"/>
                <a:cs typeface="Helvetica Neue"/>
                <a:sym typeface="Helvetica Neue"/>
              </a:rPr>
              <a:t>arising</a:t>
            </a:r>
            <a:r>
              <a:rPr lang="fr-FR" sz="1800" dirty="0">
                <a:ea typeface="Helvetica Neue"/>
                <a:cs typeface="Helvetica Neue"/>
                <a:sym typeface="Helvetica Neue"/>
              </a:rPr>
              <a:t> in </a:t>
            </a:r>
            <a:r>
              <a:rPr lang="fr-FR" sz="1800" dirty="0" err="1">
                <a:ea typeface="Helvetica Neue"/>
                <a:cs typeface="Helvetica Neue"/>
                <a:sym typeface="Helvetica Neue"/>
              </a:rPr>
              <a:t>assemblies</a:t>
            </a:r>
            <a:r>
              <a:rPr lang="fr-FR" sz="1800" dirty="0">
                <a:ea typeface="Helvetica Neue"/>
                <a:cs typeface="Helvetica Neue"/>
                <a:sym typeface="Helvetica Neue"/>
              </a:rPr>
              <a:t> of </a:t>
            </a:r>
            <a:r>
              <a:rPr lang="fr-FR" sz="1800" dirty="0" err="1">
                <a:ea typeface="Helvetica Neue"/>
                <a:cs typeface="Helvetica Neue"/>
                <a:sym typeface="Helvetica Neue"/>
              </a:rPr>
              <a:t>cells</a:t>
            </a:r>
            <a:r>
              <a:rPr lang="fr-FR" sz="1800" dirty="0">
                <a:ea typeface="Helvetica Neue"/>
                <a:cs typeface="Helvetica Neue"/>
                <a:sym typeface="Helvetica Neue"/>
              </a:rPr>
              <a:t>, </a:t>
            </a:r>
            <a:r>
              <a:rPr lang="fr-FR" sz="1800" dirty="0" err="1">
                <a:ea typeface="Helvetica Neue"/>
                <a:cs typeface="Helvetica Neue"/>
                <a:sym typeface="Helvetica Neue"/>
              </a:rPr>
              <a:t>organs</a:t>
            </a:r>
            <a:r>
              <a:rPr lang="fr-FR" sz="1800" dirty="0">
                <a:ea typeface="Helvetica Neue"/>
                <a:cs typeface="Helvetica Neue"/>
                <a:sym typeface="Helvetica Neue"/>
              </a:rPr>
              <a:t> or </a:t>
            </a:r>
            <a:r>
              <a:rPr lang="fr-FR" sz="1800" dirty="0" err="1">
                <a:ea typeface="Helvetica Neue"/>
                <a:cs typeface="Helvetica Neue"/>
                <a:sym typeface="Helvetica Neue"/>
              </a:rPr>
              <a:t>organisms</a:t>
            </a:r>
            <a:r>
              <a:rPr lang="fr-FR" sz="1800" dirty="0">
                <a:ea typeface="Helvetica Neue"/>
                <a:cs typeface="Helvetica Neue"/>
                <a:sym typeface="Helvetica Neue"/>
              </a:rPr>
              <a:t>:  in </a:t>
            </a:r>
            <a:r>
              <a:rPr lang="fr-FR" sz="1800" dirty="0" err="1">
                <a:ea typeface="Helvetica Neue"/>
                <a:cs typeface="Helvetica Neue"/>
                <a:sym typeface="Helvetica Neue"/>
              </a:rPr>
              <a:t>ecology</a:t>
            </a:r>
            <a:r>
              <a:rPr lang="fr-FR" sz="1800" dirty="0">
                <a:ea typeface="Helvetica Neue"/>
                <a:cs typeface="Helvetica Neue"/>
                <a:sym typeface="Helvetica Neue"/>
              </a:rPr>
              <a:t>, </a:t>
            </a:r>
            <a:r>
              <a:rPr lang="fr-FR" sz="1800" dirty="0" err="1">
                <a:ea typeface="Helvetica Neue"/>
                <a:cs typeface="Helvetica Neue"/>
                <a:sym typeface="Helvetica Neue"/>
              </a:rPr>
              <a:t>epidemiology</a:t>
            </a:r>
            <a:r>
              <a:rPr lang="fr-FR" sz="1800" dirty="0">
                <a:ea typeface="Helvetica Neue"/>
                <a:cs typeface="Helvetica Neue"/>
                <a:sym typeface="Helvetica Neue"/>
              </a:rPr>
              <a:t>, </a:t>
            </a:r>
            <a:r>
              <a:rPr lang="fr-FR" sz="1800" dirty="0" err="1">
                <a:ea typeface="Helvetica Neue"/>
                <a:cs typeface="Helvetica Neue"/>
                <a:sym typeface="Helvetica Neue"/>
              </a:rPr>
              <a:t>endocrinology</a:t>
            </a:r>
            <a:r>
              <a:rPr lang="fr-FR" sz="1800" dirty="0">
                <a:ea typeface="Helvetica Neue"/>
                <a:cs typeface="Helvetica Neue"/>
                <a:sym typeface="Helvetica Neue"/>
              </a:rPr>
              <a:t>, </a:t>
            </a:r>
            <a:r>
              <a:rPr lang="fr-FR" sz="1800" dirty="0" err="1">
                <a:ea typeface="Helvetica Neue"/>
                <a:cs typeface="Helvetica Neue"/>
                <a:sym typeface="Helvetica Neue"/>
              </a:rPr>
              <a:t>formal</a:t>
            </a:r>
            <a:r>
              <a:rPr lang="fr-FR" sz="1800" dirty="0">
                <a:ea typeface="Helvetica Neue"/>
                <a:cs typeface="Helvetica Neue"/>
                <a:sym typeface="Helvetica Neue"/>
              </a:rPr>
              <a:t> neural network </a:t>
            </a:r>
            <a:r>
              <a:rPr lang="fr-FR" sz="1800" dirty="0" err="1">
                <a:ea typeface="Helvetica Neue"/>
                <a:cs typeface="Helvetica Neue"/>
                <a:sym typeface="Helvetica Neue"/>
              </a:rPr>
              <a:t>models</a:t>
            </a:r>
            <a:r>
              <a:rPr lang="fr-FR" sz="1800" dirty="0">
                <a:ea typeface="Helvetica Neue"/>
                <a:cs typeface="Helvetica Neue"/>
                <a:sym typeface="Helvetica Neue"/>
              </a:rPr>
              <a:t> for </a:t>
            </a:r>
            <a:r>
              <a:rPr lang="fr-FR" sz="1800" dirty="0" err="1">
                <a:ea typeface="Helvetica Neue"/>
                <a:cs typeface="Helvetica Neue"/>
                <a:sym typeface="Helvetica Neue"/>
              </a:rPr>
              <a:t>biological</a:t>
            </a:r>
            <a:r>
              <a:rPr lang="fr-FR" sz="1800" dirty="0">
                <a:ea typeface="Helvetica Neue"/>
                <a:cs typeface="Helvetica Neue"/>
                <a:sym typeface="Helvetica Neue"/>
              </a:rPr>
              <a:t> neural networks… : transportation of </a:t>
            </a:r>
            <a:r>
              <a:rPr lang="fr-FR" sz="1800" dirty="0" err="1">
                <a:ea typeface="Helvetica Neue"/>
                <a:cs typeface="Helvetica Neue"/>
                <a:sym typeface="Helvetica Neue"/>
              </a:rPr>
              <a:t>matters</a:t>
            </a:r>
            <a:r>
              <a:rPr lang="fr-FR" sz="1800" dirty="0">
                <a:ea typeface="Helvetica Neue"/>
                <a:cs typeface="Helvetica Neue"/>
                <a:sym typeface="Helvetica Neue"/>
              </a:rPr>
              <a:t>, </a:t>
            </a:r>
            <a:r>
              <a:rPr lang="fr-FR" sz="1800" dirty="0" err="1">
                <a:ea typeface="Helvetica Neue"/>
                <a:cs typeface="Helvetica Neue"/>
                <a:sym typeface="Helvetica Neue"/>
              </a:rPr>
              <a:t>energies</a:t>
            </a:r>
            <a:r>
              <a:rPr lang="fr-FR" sz="1800" dirty="0">
                <a:ea typeface="Helvetica Neue"/>
                <a:cs typeface="Helvetica Neue"/>
                <a:sym typeface="Helvetica Neue"/>
              </a:rPr>
              <a:t> and </a:t>
            </a:r>
            <a:r>
              <a:rPr lang="fr-FR" sz="1800" dirty="0" err="1">
                <a:ea typeface="Helvetica Neue"/>
                <a:cs typeface="Helvetica Neue"/>
                <a:sym typeface="Helvetica Neue"/>
              </a:rPr>
              <a:t>signals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computational</a:t>
            </a:r>
            <a:r>
              <a:rPr lang="fr-FR" sz="1800" dirty="0">
                <a:ea typeface="Helvetica Neue"/>
                <a:cs typeface="Helvetica Neue"/>
                <a:sym typeface="Helvetica Neue"/>
              </a:rPr>
              <a:t> </a:t>
            </a:r>
            <a:r>
              <a:rPr lang="fr-FR" sz="1800" dirty="0" err="1">
                <a:ea typeface="Helvetica Neue"/>
                <a:cs typeface="Helvetica Neue"/>
                <a:sym typeface="Helvetica Neue"/>
              </a:rPr>
              <a:t>models</a:t>
            </a:r>
            <a:endParaRPr sz="1800" dirty="0"/>
          </a:p>
          <a:p>
            <a:pPr marL="1143000" lvl="2" indent="-114300" algn="l" rtl="0">
              <a:lnSpc>
                <a:spcPct val="90000"/>
              </a:lnSpc>
              <a:spcBef>
                <a:spcPts val="500"/>
              </a:spcBef>
              <a:spcAft>
                <a:spcPts val="0"/>
              </a:spcAft>
              <a:buClr>
                <a:schemeClr val="dk1"/>
              </a:buClr>
              <a:buSzPts val="1800"/>
              <a:buFont typeface="Noto Sans Symbols"/>
              <a:buNone/>
            </a:pPr>
            <a:endParaRP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1800"/>
              <a:buFont typeface="Noto Sans Symbols"/>
              <a:buChar char="▪"/>
            </a:pPr>
            <a:r>
              <a:rPr lang="fr-FR" sz="1800" dirty="0">
                <a:ea typeface="Helvetica Neue"/>
                <a:cs typeface="Helvetica Neue"/>
                <a:sym typeface="Helvetica Neue"/>
              </a:rPr>
              <a:t>9)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comprehension</a:t>
            </a:r>
            <a:r>
              <a:rPr lang="fr-FR" sz="1800" b="1" dirty="0">
                <a:solidFill>
                  <a:srgbClr val="FF0000"/>
                </a:solidFill>
                <a:ea typeface="Helvetica Neue"/>
                <a:cs typeface="Helvetica Neue"/>
                <a:sym typeface="Helvetica Neue"/>
              </a:rPr>
              <a:t> </a:t>
            </a:r>
            <a:r>
              <a:rPr lang="fr-FR" sz="1800" dirty="0">
                <a:solidFill>
                  <a:srgbClr val="FF0000"/>
                </a:solidFill>
                <a:ea typeface="Helvetica Neue"/>
                <a:cs typeface="Helvetica Neue"/>
                <a:sym typeface="Helvetica Neue"/>
              </a:rPr>
              <a:t>of a </a:t>
            </a:r>
            <a:r>
              <a:rPr lang="fr-FR" sz="1800" dirty="0" err="1">
                <a:solidFill>
                  <a:srgbClr val="FF0000"/>
                </a:solidFill>
                <a:ea typeface="Helvetica Neue"/>
                <a:cs typeface="Helvetica Neue"/>
                <a:sym typeface="Helvetica Neue"/>
              </a:rPr>
              <a:t>phenomenon</a:t>
            </a:r>
            <a:r>
              <a:rPr lang="fr-FR" sz="1800" dirty="0">
                <a:solidFill>
                  <a:srgbClr val="FF0000"/>
                </a:solidFill>
                <a:ea typeface="Helvetica Neue"/>
                <a:cs typeface="Helvetica Neue"/>
                <a:sym typeface="Helvetica Neue"/>
              </a:rPr>
              <a:t> by </a:t>
            </a:r>
            <a:r>
              <a:rPr lang="fr-FR" sz="1800" dirty="0" err="1">
                <a:solidFill>
                  <a:srgbClr val="FF0000"/>
                </a:solidFill>
                <a:ea typeface="Helvetica Neue"/>
                <a:cs typeface="Helvetica Neue"/>
                <a:sym typeface="Helvetica Neue"/>
              </a:rPr>
              <a:t>formulating</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general</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principles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that</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rule</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dynamic</a:t>
            </a:r>
            <a:r>
              <a:rPr lang="fr-FR" sz="1800" dirty="0">
                <a:solidFill>
                  <a:srgbClr val="FF0000"/>
                </a:solidFill>
                <a:ea typeface="Helvetica Neue"/>
                <a:cs typeface="Helvetica Neue"/>
                <a:sym typeface="Helvetica Neue"/>
              </a:rPr>
              <a:t> </a:t>
            </a:r>
            <a:r>
              <a:rPr lang="fr-FR" sz="1800" dirty="0" err="1">
                <a:ea typeface="Helvetica Neue"/>
                <a:cs typeface="Helvetica Neue"/>
                <a:sym typeface="Helvetica Neue"/>
              </a:rPr>
              <a:t>that</a:t>
            </a:r>
            <a:r>
              <a:rPr lang="fr-FR" sz="1800" dirty="0">
                <a:ea typeface="Helvetica Neue"/>
                <a:cs typeface="Helvetica Neue"/>
                <a:sym typeface="Helvetica Neue"/>
              </a:rPr>
              <a:t> looks like the </a:t>
            </a:r>
            <a:r>
              <a:rPr lang="fr-FR" sz="1800" dirty="0" err="1">
                <a:ea typeface="Helvetica Neue"/>
                <a:cs typeface="Helvetica Neue"/>
                <a:sym typeface="Helvetica Neue"/>
              </a:rPr>
              <a:t>observed</a:t>
            </a:r>
            <a:r>
              <a:rPr lang="fr-FR" sz="1800" dirty="0">
                <a:ea typeface="Helvetica Neue"/>
                <a:cs typeface="Helvetica Neue"/>
                <a:sym typeface="Helvetica Neue"/>
              </a:rPr>
              <a:t> one: </a:t>
            </a:r>
            <a:r>
              <a:rPr lang="fr-FR" sz="1800" dirty="0" err="1">
                <a:solidFill>
                  <a:srgbClr val="FF0000"/>
                </a:solidFill>
                <a:ea typeface="Helvetica Neue"/>
                <a:cs typeface="Helvetica Neue"/>
                <a:sym typeface="Helvetica Neue"/>
              </a:rPr>
              <a:t>theoretical</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Examples</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cybernetic</a:t>
            </a:r>
            <a:r>
              <a:rPr lang="fr-FR" sz="1800" dirty="0">
                <a:ea typeface="Helvetica Neue"/>
                <a:cs typeface="Helvetica Neue"/>
                <a:sym typeface="Helvetica Neue"/>
              </a:rPr>
              <a:t> </a:t>
            </a:r>
            <a:r>
              <a:rPr lang="fr-FR" sz="1800" dirty="0" err="1">
                <a:ea typeface="Helvetica Neue"/>
                <a:cs typeface="Helvetica Neue"/>
                <a:sym typeface="Helvetica Neue"/>
              </a:rPr>
              <a:t>models</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topological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morphogenesis</a:t>
            </a:r>
            <a:r>
              <a:rPr lang="fr-FR" sz="1800" dirty="0">
                <a:ea typeface="Helvetica Neue"/>
                <a:cs typeface="Helvetica Neue"/>
                <a:sym typeface="Helvetica Neue"/>
              </a:rPr>
              <a:t> (Thom, Zeeman, catastrophe </a:t>
            </a:r>
            <a:r>
              <a:rPr lang="fr-FR" sz="1800" dirty="0" err="1">
                <a:ea typeface="Helvetica Neue"/>
                <a:cs typeface="Helvetica Neue"/>
                <a:sym typeface="Helvetica Neue"/>
              </a:rPr>
              <a:t>theory</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thermodynamics</a:t>
            </a:r>
            <a:r>
              <a:rPr lang="fr-FR" sz="1800" dirty="0">
                <a:ea typeface="Helvetica Neue"/>
                <a:cs typeface="Helvetica Neue"/>
                <a:sym typeface="Helvetica Neue"/>
              </a:rPr>
              <a:t> of open </a:t>
            </a:r>
            <a:r>
              <a:rPr lang="fr-FR" sz="1800" dirty="0" err="1">
                <a:ea typeface="Helvetica Neue"/>
                <a:cs typeface="Helvetica Neue"/>
                <a:sym typeface="Helvetica Neue"/>
              </a:rPr>
              <a:t>systems</a:t>
            </a:r>
            <a:r>
              <a:rPr lang="fr-FR" sz="1800" dirty="0">
                <a:ea typeface="Helvetica Neue"/>
                <a:cs typeface="Helvetica Neue"/>
                <a:sym typeface="Helvetica Neue"/>
              </a:rPr>
              <a:t>, bifurcation </a:t>
            </a:r>
            <a:r>
              <a:rPr lang="fr-FR" sz="1800" dirty="0" err="1">
                <a:ea typeface="Helvetica Neue"/>
                <a:cs typeface="Helvetica Neue"/>
                <a:sym typeface="Helvetica Neue"/>
              </a:rPr>
              <a:t>theory</a:t>
            </a:r>
            <a:r>
              <a:rPr lang="fr-FR" sz="1800" dirty="0">
                <a:ea typeface="Helvetica Neue"/>
                <a:cs typeface="Helvetica Neue"/>
                <a:sym typeface="Helvetica Neue"/>
              </a:rPr>
              <a:t> (Prigogine), </a:t>
            </a:r>
            <a:r>
              <a:rPr lang="fr-FR" sz="1800" dirty="0" err="1">
                <a:ea typeface="Helvetica Neue"/>
                <a:cs typeface="Helvetica Neue"/>
                <a:sym typeface="Helvetica Neue"/>
              </a:rPr>
              <a:t>synergetics</a:t>
            </a:r>
            <a:r>
              <a:rPr lang="fr-FR" sz="1800" dirty="0">
                <a:ea typeface="Helvetica Neue"/>
                <a:cs typeface="Helvetica Neue"/>
                <a:sym typeface="Helvetica Neue"/>
              </a:rPr>
              <a:t> (</a:t>
            </a:r>
            <a:r>
              <a:rPr lang="fr-FR" sz="1800" dirty="0" err="1">
                <a:ea typeface="Helvetica Neue"/>
                <a:cs typeface="Helvetica Neue"/>
                <a:sym typeface="Helvetica Neue"/>
              </a:rPr>
              <a:t>Haken</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a:ea typeface="Helvetica Neue"/>
                <a:cs typeface="Helvetica Neue"/>
                <a:sym typeface="Helvetica Neue"/>
              </a:rPr>
              <a:t>fractals (Mandelbrot); </a:t>
            </a:r>
            <a:r>
              <a:rPr lang="fr-FR" sz="1800" dirty="0" err="1">
                <a:ea typeface="Helvetica Neue"/>
                <a:cs typeface="Helvetica Neue"/>
                <a:sym typeface="Helvetica Neue"/>
              </a:rPr>
              <a:t>autopoiesis</a:t>
            </a:r>
            <a:r>
              <a:rPr lang="fr-FR" sz="1800" dirty="0">
                <a:ea typeface="Helvetica Neue"/>
                <a:cs typeface="Helvetica Neue"/>
                <a:sym typeface="Helvetica Neue"/>
              </a:rPr>
              <a:t> (</a:t>
            </a:r>
            <a:r>
              <a:rPr lang="fr-FR" sz="1800" dirty="0" err="1">
                <a:ea typeface="Helvetica Neue"/>
                <a:cs typeface="Helvetica Neue"/>
                <a:sym typeface="Helvetica Neue"/>
              </a:rPr>
              <a:t>Maturana</a:t>
            </a:r>
            <a:r>
              <a:rPr lang="fr-FR" sz="1800" dirty="0">
                <a:ea typeface="Helvetica Neue"/>
                <a:cs typeface="Helvetica Neue"/>
                <a:sym typeface="Helvetica Neue"/>
              </a:rPr>
              <a:t>, Varela) </a:t>
            </a:r>
            <a:endParaRPr sz="1800" dirty="0"/>
          </a:p>
          <a:p>
            <a:pPr marL="1143000" lvl="2" indent="-228600" algn="l" rtl="0">
              <a:lnSpc>
                <a:spcPct val="90000"/>
              </a:lnSpc>
              <a:spcBef>
                <a:spcPts val="500"/>
              </a:spcBef>
              <a:spcAft>
                <a:spcPts val="0"/>
              </a:spcAft>
              <a:buClr>
                <a:schemeClr val="dk1"/>
              </a:buClr>
              <a:buSzPts val="1800"/>
              <a:buChar char="•"/>
            </a:pPr>
            <a:r>
              <a:rPr lang="fr-FR" sz="1800" dirty="0">
                <a:ea typeface="Helvetica Neue"/>
                <a:cs typeface="Helvetica Neue"/>
                <a:sym typeface="Helvetica Neue"/>
              </a:rPr>
              <a:t>…</a:t>
            </a:r>
            <a:endParaRPr sz="1800" dirty="0"/>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9" name="Google Shape;239;p17"/>
          <p:cNvSpPr txBox="1">
            <a:spLocks noGrp="1"/>
          </p:cNvSpPr>
          <p:nvPr>
            <p:ph type="sldNum" idx="12"/>
          </p:nvPr>
        </p:nvSpPr>
        <p:spPr>
          <a:xfrm>
            <a:off x="8112125" y="6492876"/>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27</a:t>
            </a:fld>
            <a:endParaRPr sz="1200">
              <a:solidFill>
                <a:srgbClr val="898989"/>
              </a:solidFill>
              <a:latin typeface="Calibri"/>
              <a:ea typeface="Calibri"/>
              <a:cs typeface="Calibri"/>
              <a:sym typeface="Calibri"/>
            </a:endParaRPr>
          </a:p>
        </p:txBody>
      </p:sp>
      <p:sp>
        <p:nvSpPr>
          <p:cNvPr id="7" name="Google Shape;231;p16">
            <a:extLst>
              <a:ext uri="{FF2B5EF4-FFF2-40B4-BE49-F238E27FC236}">
                <a16:creationId xmlns:a16="http://schemas.microsoft.com/office/drawing/2014/main" id="{601CBCA6-FD86-4F06-8C13-714B23A20746}"/>
              </a:ext>
            </a:extLst>
          </p:cNvPr>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8" name="Rectangle : coins arrondis 7">
            <a:extLst>
              <a:ext uri="{FF2B5EF4-FFF2-40B4-BE49-F238E27FC236}">
                <a16:creationId xmlns:a16="http://schemas.microsoft.com/office/drawing/2014/main" id="{A263A1FB-F4D8-481B-A8AD-30E6CBC459FB}"/>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(2/5)</a:t>
            </a:r>
            <a:endParaRPr lang="fr-FR" sz="2400" b="1" dirty="0"/>
          </a:p>
        </p:txBody>
      </p:sp>
    </p:spTree>
    <p:extLst>
      <p:ext uri="{BB962C8B-B14F-4D97-AF65-F5344CB8AC3E}">
        <p14:creationId xmlns:p14="http://schemas.microsoft.com/office/powerpoint/2010/main" val="2742328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body" idx="1"/>
          </p:nvPr>
        </p:nvSpPr>
        <p:spPr>
          <a:xfrm>
            <a:off x="106137" y="1232184"/>
            <a:ext cx="11781066" cy="4613445"/>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3100"/>
              <a:buNone/>
            </a:pPr>
            <a:r>
              <a:rPr lang="fr-FR" sz="1800" b="1" dirty="0">
                <a:solidFill>
                  <a:srgbClr val="FF0000"/>
                </a:solidFill>
                <a:ea typeface="Helvetica Neue"/>
                <a:cs typeface="Helvetica Neue"/>
                <a:sym typeface="Helvetica Neue"/>
              </a:rPr>
              <a:t>III- </a:t>
            </a:r>
            <a:r>
              <a:rPr lang="fr-FR" sz="1800" b="1" dirty="0">
                <a:ea typeface="Helvetica Neue"/>
                <a:cs typeface="Helvetica Neue"/>
                <a:sym typeface="Helvetica Neue"/>
              </a:rPr>
              <a:t>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 </a:t>
            </a:r>
            <a:r>
              <a:rPr lang="fr-FR" sz="1800" b="1" dirty="0" err="1">
                <a:solidFill>
                  <a:srgbClr val="FF0000"/>
                </a:solidFill>
                <a:ea typeface="Helvetica Neue"/>
                <a:cs typeface="Helvetica Neue"/>
                <a:sym typeface="Helvetica Neue"/>
              </a:rPr>
              <a:t>theorization</a:t>
            </a:r>
            <a:endParaRPr sz="1800" dirty="0"/>
          </a:p>
          <a:p>
            <a:pPr marL="1143000" lvl="2" indent="-228600" algn="l" rtl="0">
              <a:lnSpc>
                <a:spcPct val="90000"/>
              </a:lnSpc>
              <a:spcBef>
                <a:spcPts val="500"/>
              </a:spcBef>
              <a:spcAft>
                <a:spcPts val="0"/>
              </a:spcAft>
              <a:buClr>
                <a:srgbClr val="FF0000"/>
              </a:buClr>
              <a:buSzPts val="2000"/>
              <a:buChar char="•"/>
            </a:pP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 A model</a:t>
            </a:r>
            <a:endParaRPr sz="1800" dirty="0"/>
          </a:p>
          <a:p>
            <a:pPr marL="1143000" lvl="2" indent="-228600" algn="l" rtl="0">
              <a:lnSpc>
                <a:spcPct val="90000"/>
              </a:lnSpc>
              <a:spcBef>
                <a:spcPts val="500"/>
              </a:spcBef>
              <a:spcAft>
                <a:spcPts val="0"/>
              </a:spcAft>
              <a:buClr>
                <a:srgbClr val="FF0000"/>
              </a:buClr>
              <a:buSzPts val="2000"/>
              <a:buChar char="•"/>
            </a:pP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 </a:t>
            </a:r>
            <a:r>
              <a:rPr lang="fr-FR" sz="1800" b="1" i="1" dirty="0">
                <a:ea typeface="Helvetica Neue"/>
                <a:cs typeface="Helvetica Neue"/>
                <a:sym typeface="Helvetica Neue"/>
              </a:rPr>
              <a:t>a set of sentences (</a:t>
            </a:r>
            <a:r>
              <a:rPr lang="fr-FR" sz="1800" b="1" i="1" dirty="0" err="1">
                <a:ea typeface="Helvetica Neue"/>
                <a:cs typeface="Helvetica Neue"/>
                <a:sym typeface="Helvetica Neue"/>
              </a:rPr>
              <a:t>axioms</a:t>
            </a:r>
            <a:r>
              <a:rPr lang="fr-FR" sz="1800" b="1" i="1" dirty="0">
                <a:ea typeface="Helvetica Neue"/>
                <a:cs typeface="Helvetica Neue"/>
                <a:sym typeface="Helvetica Neue"/>
              </a:rPr>
              <a:t> and </a:t>
            </a:r>
            <a:r>
              <a:rPr lang="fr-FR" sz="1800" b="1" i="1" dirty="0" err="1">
                <a:ea typeface="Helvetica Neue"/>
                <a:cs typeface="Helvetica Neue"/>
                <a:sym typeface="Helvetica Neue"/>
              </a:rPr>
              <a:t>principles</a:t>
            </a:r>
            <a:r>
              <a:rPr lang="fr-FR" sz="1800" b="1" i="1" dirty="0">
                <a:ea typeface="Helvetica Neue"/>
                <a:cs typeface="Helvetica Neue"/>
                <a:sym typeface="Helvetica Neue"/>
              </a:rPr>
              <a:t>/</a:t>
            </a:r>
            <a:r>
              <a:rPr lang="fr-FR" sz="1800" b="1" i="1" dirty="0" err="1">
                <a:ea typeface="Helvetica Neue"/>
                <a:cs typeface="Helvetica Neue"/>
                <a:sym typeface="Helvetica Neue"/>
              </a:rPr>
              <a:t>rules</a:t>
            </a:r>
            <a:r>
              <a:rPr lang="fr-FR" sz="1800" b="1" i="1" dirty="0">
                <a:ea typeface="Helvetica Neue"/>
                <a:cs typeface="Helvetica Neue"/>
                <a:sym typeface="Helvetica Neue"/>
              </a:rPr>
              <a:t> of transformation) </a:t>
            </a:r>
            <a:r>
              <a:rPr lang="fr-FR" sz="1800" b="1" i="1" dirty="0" err="1">
                <a:ea typeface="Helvetica Neue"/>
                <a:cs typeface="Helvetica Neue"/>
                <a:sym typeface="Helvetica Neue"/>
              </a:rPr>
              <a:t>written</a:t>
            </a:r>
            <a:r>
              <a:rPr lang="fr-FR" sz="1800" b="1" i="1" dirty="0">
                <a:ea typeface="Helvetica Neue"/>
                <a:cs typeface="Helvetica Neue"/>
                <a:sym typeface="Helvetica Neue"/>
              </a:rPr>
              <a:t> in a </a:t>
            </a:r>
            <a:r>
              <a:rPr lang="fr-FR" sz="1800" b="1" i="1" dirty="0" err="1">
                <a:ea typeface="Helvetica Neue"/>
                <a:cs typeface="Helvetica Neue"/>
                <a:sym typeface="Helvetica Neue"/>
              </a:rPr>
              <a:t>given</a:t>
            </a:r>
            <a:r>
              <a:rPr lang="fr-FR" sz="1800" b="1" i="1" dirty="0">
                <a:ea typeface="Helvetica Neue"/>
                <a:cs typeface="Helvetica Neue"/>
                <a:sym typeface="Helvetica Neue"/>
              </a:rPr>
              <a:t> </a:t>
            </a:r>
            <a:r>
              <a:rPr lang="fr-FR" sz="1800" b="1" i="1" dirty="0" err="1">
                <a:ea typeface="Helvetica Neue"/>
                <a:cs typeface="Helvetica Neue"/>
                <a:sym typeface="Helvetica Neue"/>
              </a:rPr>
              <a:t>language</a:t>
            </a:r>
            <a:r>
              <a:rPr lang="fr-FR" sz="1800" b="1" i="1" dirty="0">
                <a:ea typeface="Helvetica Neue"/>
                <a:cs typeface="Helvetica Neue"/>
                <a:sym typeface="Helvetica Neue"/>
              </a:rPr>
              <a:t>  -  </a:t>
            </a:r>
            <a:r>
              <a:rPr lang="fr-FR" sz="1800" b="1" i="1" dirty="0" err="1">
                <a:ea typeface="Helvetica Neue"/>
                <a:cs typeface="Helvetica Neue"/>
                <a:sym typeface="Helvetica Neue"/>
              </a:rPr>
              <a:t>be</a:t>
            </a:r>
            <a:r>
              <a:rPr lang="fr-FR" sz="1800" b="1" i="1" dirty="0">
                <a:ea typeface="Helvetica Neue"/>
                <a:cs typeface="Helvetica Neue"/>
                <a:sym typeface="Helvetica Neue"/>
              </a:rPr>
              <a:t> </a:t>
            </a:r>
            <a:r>
              <a:rPr lang="fr-FR" sz="1800" b="1" i="1" dirty="0" err="1">
                <a:ea typeface="Helvetica Neue"/>
                <a:cs typeface="Helvetica Neue"/>
                <a:sym typeface="Helvetica Neue"/>
              </a:rPr>
              <a:t>it</a:t>
            </a:r>
            <a:r>
              <a:rPr lang="fr-FR" sz="1800" b="1" i="1" dirty="0">
                <a:ea typeface="Helvetica Neue"/>
                <a:cs typeface="Helvetica Neue"/>
                <a:sym typeface="Helvetica Neue"/>
              </a:rPr>
              <a:t> </a:t>
            </a:r>
            <a:r>
              <a:rPr lang="fr-FR" sz="1800" b="1" i="1" dirty="0" err="1">
                <a:ea typeface="Helvetica Neue"/>
                <a:cs typeface="Helvetica Neue"/>
                <a:sym typeface="Helvetica Neue"/>
              </a:rPr>
              <a:t>formalized</a:t>
            </a:r>
            <a:r>
              <a:rPr lang="fr-FR" sz="1800" b="1" i="1" dirty="0">
                <a:ea typeface="Helvetica Neue"/>
                <a:cs typeface="Helvetica Neue"/>
                <a:sym typeface="Helvetica Neue"/>
              </a:rPr>
              <a:t> or not – </a:t>
            </a:r>
            <a:r>
              <a:rPr lang="fr-FR" sz="1800" b="1" i="1" dirty="0" err="1">
                <a:ea typeface="Helvetica Neue"/>
                <a:cs typeface="Helvetica Neue"/>
                <a:sym typeface="Helvetica Neue"/>
              </a:rPr>
              <a:t>that</a:t>
            </a:r>
            <a:r>
              <a:rPr lang="fr-FR" sz="1800" b="1" i="1" dirty="0">
                <a:ea typeface="Helvetica Neue"/>
                <a:cs typeface="Helvetica Neue"/>
                <a:sym typeface="Helvetica Neue"/>
              </a:rPr>
              <a:t> </a:t>
            </a:r>
            <a:r>
              <a:rPr lang="fr-FR" sz="1800" b="1" i="1" dirty="0" err="1">
                <a:ea typeface="Helvetica Neue"/>
                <a:cs typeface="Helvetica Neue"/>
                <a:sym typeface="Helvetica Neue"/>
              </a:rPr>
              <a:t>permits</a:t>
            </a:r>
            <a:r>
              <a:rPr lang="fr-FR" sz="1800" b="1" i="1" dirty="0">
                <a:ea typeface="Helvetica Neue"/>
                <a:cs typeface="Helvetica Neue"/>
                <a:sym typeface="Helvetica Neue"/>
              </a:rPr>
              <a:t> the translation and the </a:t>
            </a:r>
            <a:r>
              <a:rPr lang="fr-FR" sz="1800" b="1" i="1" dirty="0" err="1">
                <a:ea typeface="Helvetica Neue"/>
                <a:cs typeface="Helvetica Neue"/>
                <a:sym typeface="Helvetica Neue"/>
              </a:rPr>
              <a:t>derivation</a:t>
            </a:r>
            <a:r>
              <a:rPr lang="fr-FR" sz="1800" b="1" i="1" dirty="0">
                <a:ea typeface="Helvetica Neue"/>
                <a:cs typeface="Helvetica Neue"/>
                <a:sym typeface="Helvetica Neue"/>
              </a:rPr>
              <a:t> of a </a:t>
            </a:r>
            <a:r>
              <a:rPr lang="fr-FR" sz="1800" b="1" i="1" dirty="0" err="1">
                <a:ea typeface="Helvetica Neue"/>
                <a:cs typeface="Helvetica Neue"/>
                <a:sym typeface="Helvetica Neue"/>
              </a:rPr>
              <a:t>whole</a:t>
            </a:r>
            <a:r>
              <a:rPr lang="fr-FR" sz="1800" b="1" i="1" dirty="0">
                <a:ea typeface="Helvetica Neue"/>
                <a:cs typeface="Helvetica Neue"/>
                <a:sym typeface="Helvetica Neue"/>
              </a:rPr>
              <a:t> set of </a:t>
            </a:r>
            <a:r>
              <a:rPr lang="fr-FR" sz="1800" b="1" i="1" dirty="0" err="1">
                <a:ea typeface="Helvetica Neue"/>
                <a:cs typeface="Helvetica Neue"/>
                <a:sym typeface="Helvetica Neue"/>
              </a:rPr>
              <a:t>observational</a:t>
            </a:r>
            <a:r>
              <a:rPr lang="fr-FR" sz="1800" b="1" i="1" dirty="0">
                <a:ea typeface="Helvetica Neue"/>
                <a:cs typeface="Helvetica Neue"/>
                <a:sym typeface="Helvetica Neue"/>
              </a:rPr>
              <a:t> sentences (</a:t>
            </a:r>
            <a:r>
              <a:rPr lang="fr-FR" sz="1800" b="1" i="1" dirty="0" err="1">
                <a:ea typeface="Helvetica Neue"/>
                <a:cs typeface="Helvetica Neue"/>
                <a:sym typeface="Helvetica Neue"/>
              </a:rPr>
              <a:t>among</a:t>
            </a:r>
            <a:r>
              <a:rPr lang="fr-FR" sz="1800" b="1" i="1" dirty="0">
                <a:ea typeface="Helvetica Neue"/>
                <a:cs typeface="Helvetica Neue"/>
                <a:sym typeface="Helvetica Neue"/>
              </a:rPr>
              <a:t> </a:t>
            </a:r>
            <a:r>
              <a:rPr lang="fr-FR" sz="1800" b="1" i="1" dirty="0" err="1">
                <a:ea typeface="Helvetica Neue"/>
                <a:cs typeface="Helvetica Neue"/>
                <a:sym typeface="Helvetica Neue"/>
              </a:rPr>
              <a:t>them</a:t>
            </a:r>
            <a:r>
              <a:rPr lang="fr-FR" sz="1800" b="1" i="1" dirty="0">
                <a:ea typeface="Helvetica Neue"/>
                <a:cs typeface="Helvetica Neue"/>
                <a:sym typeface="Helvetica Neue"/>
              </a:rPr>
              <a:t> : </a:t>
            </a:r>
            <a:r>
              <a:rPr lang="fr-FR" sz="1800" b="1" i="1" dirty="0" err="1">
                <a:ea typeface="Helvetica Neue"/>
                <a:cs typeface="Helvetica Neue"/>
                <a:sym typeface="Helvetica Neue"/>
              </a:rPr>
              <a:t>empirical</a:t>
            </a:r>
            <a:r>
              <a:rPr lang="fr-FR" sz="1800" b="1" i="1" dirty="0">
                <a:ea typeface="Helvetica Neue"/>
                <a:cs typeface="Helvetica Neue"/>
                <a:sym typeface="Helvetica Neue"/>
              </a:rPr>
              <a:t> </a:t>
            </a:r>
            <a:r>
              <a:rPr lang="fr-FR" sz="1800" b="1" i="1" dirty="0" err="1">
                <a:ea typeface="Helvetica Neue"/>
                <a:cs typeface="Helvetica Neue"/>
                <a:sym typeface="Helvetica Neue"/>
              </a:rPr>
              <a:t>laws</a:t>
            </a:r>
            <a:r>
              <a:rPr lang="fr-FR" sz="1800" b="1" i="1" dirty="0">
                <a:ea typeface="Helvetica Neue"/>
                <a:cs typeface="Helvetica Neue"/>
                <a:sym typeface="Helvetica Neue"/>
              </a:rPr>
              <a:t>) about a </a:t>
            </a:r>
            <a:r>
              <a:rPr lang="fr-FR" sz="1800" b="1" i="1" dirty="0" err="1">
                <a:ea typeface="Helvetica Neue"/>
                <a:cs typeface="Helvetica Neue"/>
                <a:sym typeface="Helvetica Neue"/>
              </a:rPr>
              <a:t>whole</a:t>
            </a:r>
            <a:r>
              <a:rPr lang="fr-FR" sz="1800" b="1" i="1" dirty="0">
                <a:ea typeface="Helvetica Neue"/>
                <a:cs typeface="Helvetica Neue"/>
                <a:sym typeface="Helvetica Neue"/>
              </a:rPr>
              <a:t> </a:t>
            </a:r>
            <a:r>
              <a:rPr lang="fr-FR" sz="1800" b="1" i="1" dirty="0" err="1">
                <a:ea typeface="Helvetica Neue"/>
                <a:cs typeface="Helvetica Neue"/>
                <a:sym typeface="Helvetica Neue"/>
              </a:rPr>
              <a:t>domain</a:t>
            </a:r>
            <a:r>
              <a:rPr lang="fr-FR" sz="1800" b="1" i="1" dirty="0">
                <a:ea typeface="Helvetica Neue"/>
                <a:cs typeface="Helvetica Neue"/>
                <a:sym typeface="Helvetica Neue"/>
              </a:rPr>
              <a:t> of </a:t>
            </a:r>
            <a:r>
              <a:rPr lang="fr-FR" sz="1800" b="1" i="1" dirty="0" err="1">
                <a:ea typeface="Helvetica Neue"/>
                <a:cs typeface="Helvetica Neue"/>
                <a:sym typeface="Helvetica Neue"/>
              </a:rPr>
              <a:t>entities</a:t>
            </a:r>
            <a:r>
              <a:rPr lang="fr-FR" sz="1800" b="1" i="1" dirty="0">
                <a:ea typeface="Helvetica Neue"/>
                <a:cs typeface="Helvetica Neue"/>
                <a:sym typeface="Helvetica Neue"/>
              </a:rPr>
              <a:t> and </a:t>
            </a:r>
            <a:r>
              <a:rPr lang="fr-FR" sz="1800" b="1" i="1" dirty="0" err="1">
                <a:ea typeface="Helvetica Neue"/>
                <a:cs typeface="Helvetica Neue"/>
                <a:sym typeface="Helvetica Neue"/>
              </a:rPr>
              <a:t>properties</a:t>
            </a:r>
            <a:endParaRPr sz="1800" dirty="0"/>
          </a:p>
          <a:p>
            <a:pPr marL="1143000" lvl="2" indent="-228600" algn="l" rtl="0">
              <a:lnSpc>
                <a:spcPct val="90000"/>
              </a:lnSpc>
              <a:spcBef>
                <a:spcPts val="500"/>
              </a:spcBef>
              <a:spcAft>
                <a:spcPts val="0"/>
              </a:spcAft>
              <a:buClr>
                <a:srgbClr val="FF0000"/>
              </a:buClr>
              <a:buSzPts val="1600"/>
              <a:buChar char="•"/>
            </a:pPr>
            <a:r>
              <a:rPr lang="fr-FR" sz="1800" dirty="0" err="1">
                <a:solidFill>
                  <a:srgbClr val="FF0000"/>
                </a:solidFill>
                <a:ea typeface="Helvetica Neue"/>
                <a:cs typeface="Helvetica Neue"/>
                <a:sym typeface="Helvetica Neue"/>
              </a:rPr>
              <a:t>Subsidiary</a:t>
            </a:r>
            <a:r>
              <a:rPr lang="fr-FR" sz="1800" dirty="0">
                <a:solidFill>
                  <a:srgbClr val="FF0000"/>
                </a:solidFill>
                <a:ea typeface="Helvetica Neue"/>
                <a:cs typeface="Helvetica Neue"/>
                <a:sym typeface="Helvetica Neue"/>
              </a:rPr>
              <a:t> question: </a:t>
            </a:r>
            <a:r>
              <a:rPr lang="fr-FR" sz="1800" dirty="0">
                <a:ea typeface="Helvetica Neue"/>
                <a:cs typeface="Helvetica Neue"/>
                <a:sym typeface="Helvetica Neue"/>
              </a:rPr>
              <a:t>are </a:t>
            </a:r>
            <a:r>
              <a:rPr lang="fr-FR" sz="1800" dirty="0" err="1">
                <a:ea typeface="Helvetica Neue"/>
                <a:cs typeface="Helvetica Neue"/>
                <a:sym typeface="Helvetica Neue"/>
              </a:rPr>
              <a:t>there</a:t>
            </a:r>
            <a:r>
              <a:rPr lang="fr-FR" sz="1800" dirty="0">
                <a:ea typeface="Helvetica Neue"/>
                <a:cs typeface="Helvetica Neue"/>
                <a:sym typeface="Helvetica Neue"/>
              </a:rPr>
              <a:t> </a:t>
            </a:r>
            <a:r>
              <a:rPr lang="fr-FR" sz="1800" dirty="0" err="1">
                <a:ea typeface="Helvetica Neue"/>
                <a:cs typeface="Helvetica Neue"/>
                <a:sym typeface="Helvetica Neue"/>
              </a:rPr>
              <a:t>genuine</a:t>
            </a:r>
            <a:r>
              <a:rPr lang="fr-FR" sz="1800" dirty="0">
                <a:ea typeface="Helvetica Neue"/>
                <a:cs typeface="Helvetica Neue"/>
                <a:sym typeface="Helvetica Neue"/>
              </a:rPr>
              <a:t> </a:t>
            </a:r>
            <a:r>
              <a:rPr lang="fr-FR" sz="1800" dirty="0" err="1">
                <a:ea typeface="Helvetica Neue"/>
                <a:cs typeface="Helvetica Neue"/>
                <a:sym typeface="Helvetica Neue"/>
              </a:rPr>
              <a:t>theories</a:t>
            </a:r>
            <a:r>
              <a:rPr lang="fr-FR" sz="1800" dirty="0">
                <a:ea typeface="Helvetica Neue"/>
                <a:cs typeface="Helvetica Neue"/>
                <a:sym typeface="Helvetica Neue"/>
              </a:rPr>
              <a:t> (</a:t>
            </a:r>
            <a:r>
              <a:rPr lang="fr-FR" sz="1800" dirty="0" err="1">
                <a:ea typeface="Helvetica Neue"/>
                <a:cs typeface="Helvetica Neue"/>
                <a:sym typeface="Helvetica Neue"/>
              </a:rPr>
              <a:t>fundamental</a:t>
            </a:r>
            <a:r>
              <a:rPr lang="fr-FR" sz="1800" dirty="0">
                <a:ea typeface="Helvetica Neue"/>
                <a:cs typeface="Helvetica Neue"/>
                <a:sym typeface="Helvetica Neue"/>
              </a:rPr>
              <a:t> </a:t>
            </a:r>
            <a:r>
              <a:rPr lang="fr-FR" sz="1800" dirty="0" err="1">
                <a:ea typeface="Helvetica Neue"/>
                <a:cs typeface="Helvetica Neue"/>
                <a:sym typeface="Helvetica Neue"/>
              </a:rPr>
              <a:t>laws</a:t>
            </a:r>
            <a:r>
              <a:rPr lang="fr-FR" sz="1800" dirty="0">
                <a:ea typeface="Helvetica Neue"/>
                <a:cs typeface="Helvetica Neue"/>
                <a:sym typeface="Helvetica Neue"/>
              </a:rPr>
              <a:t>) in </a:t>
            </a:r>
            <a:r>
              <a:rPr lang="fr-FR" sz="1800" dirty="0" err="1">
                <a:ea typeface="Helvetica Neue"/>
                <a:cs typeface="Helvetica Neue"/>
                <a:sym typeface="Helvetica Neue"/>
              </a:rPr>
              <a:t>biology</a:t>
            </a:r>
            <a:r>
              <a:rPr lang="fr-FR" sz="1800" dirty="0">
                <a:ea typeface="Helvetica Neue"/>
                <a:cs typeface="Helvetica Neue"/>
                <a:sym typeface="Helvetica Neue"/>
              </a:rPr>
              <a:t> and not </a:t>
            </a:r>
            <a:r>
              <a:rPr lang="fr-FR" sz="1800" dirty="0" err="1">
                <a:ea typeface="Helvetica Neue"/>
                <a:cs typeface="Helvetica Neue"/>
                <a:sym typeface="Helvetica Neue"/>
              </a:rPr>
              <a:t>only</a:t>
            </a:r>
            <a:r>
              <a:rPr lang="fr-FR" sz="1800" dirty="0">
                <a:ea typeface="Helvetica Neue"/>
                <a:cs typeface="Helvetica Neue"/>
                <a:sym typeface="Helvetica Neue"/>
              </a:rPr>
              <a:t> </a:t>
            </a:r>
            <a:r>
              <a:rPr lang="fr-FR" sz="1800" dirty="0" err="1">
                <a:ea typeface="Helvetica Neue"/>
                <a:cs typeface="Helvetica Neue"/>
                <a:sym typeface="Helvetica Neue"/>
              </a:rPr>
              <a:t>mechanisms</a:t>
            </a:r>
            <a:r>
              <a:rPr lang="fr-FR" sz="1800" dirty="0">
                <a:ea typeface="Helvetica Neue"/>
                <a:cs typeface="Helvetica Neue"/>
                <a:sym typeface="Helvetica Neue"/>
              </a:rPr>
              <a:t> ? </a:t>
            </a:r>
            <a:r>
              <a:rPr lang="fr-FR" sz="1800" dirty="0" err="1">
                <a:ea typeface="Helvetica Neue"/>
                <a:cs typeface="Helvetica Neue"/>
                <a:sym typeface="Helvetica Neue"/>
              </a:rPr>
              <a:t>See</a:t>
            </a:r>
            <a:r>
              <a:rPr lang="fr-FR" sz="1800" dirty="0">
                <a:ea typeface="Helvetica Neue"/>
                <a:cs typeface="Helvetica Neue"/>
                <a:sym typeface="Helvetica Neue"/>
              </a:rPr>
              <a:t> Canguilhem 1963.</a:t>
            </a:r>
          </a:p>
          <a:p>
            <a:pPr marL="1143000" lvl="2" indent="-228600" algn="l" rtl="0">
              <a:lnSpc>
                <a:spcPct val="90000"/>
              </a:lnSpc>
              <a:spcBef>
                <a:spcPts val="500"/>
              </a:spcBef>
              <a:spcAft>
                <a:spcPts val="0"/>
              </a:spcAft>
              <a:buClr>
                <a:srgbClr val="FF0000"/>
              </a:buClr>
              <a:buSzPts val="1600"/>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10) </a:t>
            </a:r>
            <a:r>
              <a:rPr lang="fr-FR" sz="1800" dirty="0" err="1">
                <a:solidFill>
                  <a:srgbClr val="FF0000"/>
                </a:solidFill>
                <a:ea typeface="Helvetica Neue"/>
                <a:cs typeface="Helvetica Neue"/>
                <a:sym typeface="Helvetica Neue"/>
              </a:rPr>
              <a:t>Theoretical</a:t>
            </a:r>
            <a:r>
              <a:rPr lang="fr-FR" sz="1800" dirty="0">
                <a:solidFill>
                  <a:srgbClr val="FF0000"/>
                </a:solidFill>
                <a:ea typeface="Helvetica Neue"/>
                <a:cs typeface="Helvetica Neue"/>
                <a:sym typeface="Helvetica Neue"/>
              </a:rPr>
              <a:t> model: 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building of a </a:t>
            </a:r>
            <a:r>
              <a:rPr lang="fr-FR" sz="1800" dirty="0" err="1">
                <a:solidFill>
                  <a:srgbClr val="FF0000"/>
                </a:solidFill>
                <a:ea typeface="Helvetica Neue"/>
                <a:cs typeface="Helvetica Neue"/>
                <a:sym typeface="Helvetica Neue"/>
              </a:rPr>
              <a:t>still</a:t>
            </a:r>
            <a:r>
              <a:rPr lang="fr-FR" sz="1800" dirty="0">
                <a:solidFill>
                  <a:srgbClr val="FF0000"/>
                </a:solidFill>
                <a:ea typeface="Helvetica Neue"/>
                <a:cs typeface="Helvetica Neue"/>
                <a:sym typeface="Helvetica Neue"/>
              </a:rPr>
              <a:t> not mature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first formulation of </a:t>
            </a:r>
            <a:r>
              <a:rPr lang="fr-FR" sz="1800" dirty="0" err="1">
                <a:ea typeface="Helvetica Neue"/>
                <a:cs typeface="Helvetica Neue"/>
                <a:sym typeface="Helvetica Neue"/>
              </a:rPr>
              <a:t>regularities</a:t>
            </a:r>
            <a:r>
              <a:rPr lang="fr-FR" sz="1800" dirty="0">
                <a:ea typeface="Helvetica Neue"/>
                <a:cs typeface="Helvetica Neue"/>
                <a:sym typeface="Helvetica Neue"/>
              </a:rPr>
              <a:t> and </a:t>
            </a:r>
            <a:r>
              <a:rPr lang="fr-FR" sz="1800" dirty="0" err="1">
                <a:ea typeface="Helvetica Neue"/>
                <a:cs typeface="Helvetica Neue"/>
                <a:sym typeface="Helvetica Neue"/>
              </a:rPr>
              <a:t>derivations</a:t>
            </a:r>
            <a:r>
              <a:rPr lang="fr-FR" sz="1800" dirty="0">
                <a:ea typeface="Helvetica Neue"/>
                <a:cs typeface="Helvetica Neue"/>
                <a:sym typeface="Helvetica Neue"/>
              </a:rPr>
              <a:t>, but not </a:t>
            </a:r>
            <a:r>
              <a:rPr lang="fr-FR" sz="1800" dirty="0" err="1">
                <a:ea typeface="Helvetica Neue"/>
                <a:cs typeface="Helvetica Neue"/>
                <a:sym typeface="Helvetica Neue"/>
              </a:rPr>
              <a:t>founded</a:t>
            </a:r>
            <a:r>
              <a:rPr lang="fr-FR" sz="1800" dirty="0">
                <a:ea typeface="Helvetica Neue"/>
                <a:cs typeface="Helvetica Neue"/>
                <a:sym typeface="Helvetica Neue"/>
              </a:rPr>
              <a:t> on </a:t>
            </a:r>
            <a:r>
              <a:rPr lang="fr-FR" sz="1800" dirty="0" err="1">
                <a:ea typeface="Helvetica Neue"/>
                <a:cs typeface="Helvetica Neue"/>
                <a:sym typeface="Helvetica Neue"/>
              </a:rPr>
              <a:t>proper</a:t>
            </a:r>
            <a:r>
              <a:rPr lang="fr-FR" sz="1800" dirty="0">
                <a:ea typeface="Helvetica Neue"/>
                <a:cs typeface="Helvetica Neue"/>
                <a:sym typeface="Helvetica Neue"/>
              </a:rPr>
              <a:t> </a:t>
            </a:r>
            <a:r>
              <a:rPr lang="fr-FR" sz="1800" dirty="0" err="1">
                <a:ea typeface="Helvetica Neue"/>
                <a:cs typeface="Helvetica Neue"/>
                <a:sym typeface="Helvetica Neue"/>
              </a:rPr>
              <a:t>principles</a:t>
            </a:r>
            <a:r>
              <a:rPr lang="fr-FR" sz="1800" dirty="0">
                <a:ea typeface="Helvetica Neue"/>
                <a:cs typeface="Helvetica Neue"/>
                <a:sym typeface="Helvetica Neue"/>
              </a:rPr>
              <a:t> and </a:t>
            </a:r>
            <a:r>
              <a:rPr lang="fr-FR" sz="1800" dirty="0" err="1">
                <a:ea typeface="Helvetica Neue"/>
                <a:cs typeface="Helvetica Neue"/>
                <a:sym typeface="Helvetica Neue"/>
              </a:rPr>
              <a:t>axioms</a:t>
            </a: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11) </a:t>
            </a:r>
            <a:r>
              <a:rPr lang="fr-FR" sz="1800" dirty="0">
                <a:solidFill>
                  <a:srgbClr val="FF0000"/>
                </a:solidFill>
                <a:ea typeface="Helvetica Neue"/>
                <a:cs typeface="Helvetica Neue"/>
                <a:sym typeface="Helvetica Neue"/>
              </a:rPr>
              <a:t>Model </a:t>
            </a:r>
            <a:r>
              <a:rPr lang="fr-FR" sz="1800" i="1" dirty="0">
                <a:solidFill>
                  <a:srgbClr val="FF0000"/>
                </a:solidFill>
                <a:ea typeface="Helvetica Neue"/>
                <a:cs typeface="Helvetica Neue"/>
                <a:sym typeface="Helvetica Neue"/>
              </a:rPr>
              <a:t>of</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interpret</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to show </a:t>
            </a:r>
            <a:r>
              <a:rPr lang="fr-FR" sz="1800" dirty="0" err="1">
                <a:ea typeface="Helvetica Neue"/>
                <a:cs typeface="Helvetica Neue"/>
                <a:sym typeface="Helvetica Neue"/>
              </a:rPr>
              <a:t>its</a:t>
            </a:r>
            <a:r>
              <a:rPr lang="fr-FR" sz="1800" dirty="0">
                <a:ea typeface="Helvetica Neue"/>
                <a:cs typeface="Helvetica Neue"/>
                <a:sym typeface="Helvetica Neue"/>
              </a:rPr>
              <a:t> </a:t>
            </a:r>
            <a:r>
              <a:rPr lang="fr-FR" sz="1800" dirty="0" err="1">
                <a:ea typeface="Helvetica Neue"/>
                <a:cs typeface="Helvetica Neue"/>
                <a:sym typeface="Helvetica Neue"/>
              </a:rPr>
              <a:t>visualizability</a:t>
            </a:r>
            <a:r>
              <a:rPr lang="fr-FR" sz="1800" dirty="0">
                <a:ea typeface="Helvetica Neue"/>
                <a:cs typeface="Helvetica Neue"/>
                <a:sym typeface="Helvetica Neue"/>
              </a:rPr>
              <a:t> in </a:t>
            </a:r>
            <a:r>
              <a:rPr lang="fr-FR" sz="1800" dirty="0" err="1">
                <a:ea typeface="Helvetica Neue"/>
                <a:cs typeface="Helvetica Neue"/>
                <a:sym typeface="Helvetica Neue"/>
              </a:rPr>
              <a:t>terms</a:t>
            </a:r>
            <a:r>
              <a:rPr lang="fr-FR" sz="1800" dirty="0">
                <a:ea typeface="Helvetica Neue"/>
                <a:cs typeface="Helvetica Neue"/>
                <a:sym typeface="Helvetica Neue"/>
              </a:rPr>
              <a:t> of mental images or of </a:t>
            </a:r>
            <a:r>
              <a:rPr lang="fr-FR" sz="1800" dirty="0" err="1">
                <a:ea typeface="Helvetica Neue"/>
                <a:cs typeface="Helvetica Neue"/>
                <a:sym typeface="Helvetica Neue"/>
              </a:rPr>
              <a:t>thought</a:t>
            </a:r>
            <a:r>
              <a:rPr lang="fr-FR" sz="1800" dirty="0">
                <a:ea typeface="Helvetica Neue"/>
                <a:cs typeface="Helvetica Neue"/>
                <a:sym typeface="Helvetica Neue"/>
              </a:rPr>
              <a:t> </a:t>
            </a:r>
            <a:r>
              <a:rPr lang="fr-FR" sz="1800" dirty="0" err="1">
                <a:ea typeface="Helvetica Neue"/>
                <a:cs typeface="Helvetica Neue"/>
                <a:sym typeface="Helvetica Neue"/>
              </a:rPr>
              <a:t>experiments</a:t>
            </a:r>
            <a:r>
              <a:rPr lang="fr-FR" sz="1800" dirty="0">
                <a:ea typeface="Helvetica Neue"/>
                <a:cs typeface="Helvetica Neue"/>
                <a:sym typeface="Helvetica Neue"/>
              </a:rPr>
              <a:t> (Boltzmann)</a:t>
            </a:r>
          </a:p>
          <a:p>
            <a:pPr marL="685800" lvl="1" indent="-228600" algn="l" rtl="0">
              <a:lnSpc>
                <a:spcPct val="90000"/>
              </a:lnSpc>
              <a:spcBef>
                <a:spcPts val="500"/>
              </a:spcBef>
              <a:spcAft>
                <a:spcPts val="0"/>
              </a:spcAft>
              <a:buClr>
                <a:schemeClr val="dk1"/>
              </a:buClr>
              <a:buSzPts val="2000"/>
              <a:buFont typeface="Noto Sans Symbols"/>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12)</a:t>
            </a:r>
            <a:r>
              <a:rPr lang="fr-FR" sz="1800" dirty="0">
                <a:solidFill>
                  <a:srgbClr val="FF0000"/>
                </a:solidFill>
                <a:ea typeface="Helvetica Neue"/>
                <a:cs typeface="Helvetica Neue"/>
                <a:sym typeface="Helvetica Neue"/>
              </a:rPr>
              <a:t> Model </a:t>
            </a:r>
            <a:r>
              <a:rPr lang="fr-FR" sz="1800" i="1" dirty="0">
                <a:solidFill>
                  <a:srgbClr val="FF0000"/>
                </a:solidFill>
                <a:ea typeface="Helvetica Neue"/>
                <a:cs typeface="Helvetica Neue"/>
                <a:sym typeface="Helvetica Neue"/>
              </a:rPr>
              <a:t>for </a:t>
            </a: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illustrate</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given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by </a:t>
            </a:r>
            <a:r>
              <a:rPr lang="fr-FR" sz="1800" dirty="0" err="1">
                <a:solidFill>
                  <a:srgbClr val="FF0000"/>
                </a:solidFill>
                <a:ea typeface="Helvetica Neue"/>
                <a:cs typeface="Helvetica Neue"/>
                <a:sym typeface="Helvetica Neue"/>
              </a:rPr>
              <a:t>another</a:t>
            </a:r>
            <a:r>
              <a:rPr lang="fr-FR" sz="1800" dirty="0">
                <a:solidFill>
                  <a:srgbClr val="FF0000"/>
                </a:solidFill>
                <a:ea typeface="Helvetica Neue"/>
                <a:cs typeface="Helvetica Neue"/>
                <a:sym typeface="Helvetica Neue"/>
              </a:rPr>
              <a:t> one </a:t>
            </a:r>
            <a:r>
              <a:rPr lang="fr-FR" sz="1800" dirty="0">
                <a:ea typeface="Helvetica Neue"/>
                <a:cs typeface="Helvetica Neue"/>
                <a:sym typeface="Helvetica Neue"/>
              </a:rPr>
              <a:t>(Maxwell): </a:t>
            </a:r>
            <a:r>
              <a:rPr lang="fr-FR" sz="1800" dirty="0" err="1">
                <a:ea typeface="Helvetica Neue"/>
                <a:cs typeface="Helvetica Neue"/>
                <a:sym typeface="Helvetica Neue"/>
              </a:rPr>
              <a:t>search</a:t>
            </a:r>
            <a:r>
              <a:rPr lang="fr-FR" sz="1800" dirty="0">
                <a:ea typeface="Helvetica Neue"/>
                <a:cs typeface="Helvetica Neue"/>
                <a:sym typeface="Helvetica Neue"/>
              </a:rPr>
              <a:t> for </a:t>
            </a:r>
            <a:r>
              <a:rPr lang="fr-FR" sz="1800" dirty="0" err="1">
                <a:ea typeface="Helvetica Neue"/>
                <a:cs typeface="Helvetica Neue"/>
                <a:sym typeface="Helvetica Neue"/>
              </a:rPr>
              <a:t>mathematical</a:t>
            </a:r>
            <a:r>
              <a:rPr lang="fr-FR" sz="1800" dirty="0">
                <a:ea typeface="Helvetica Neue"/>
                <a:cs typeface="Helvetica Neue"/>
                <a:sym typeface="Helvetica Neue"/>
              </a:rPr>
              <a:t> analogies (</a:t>
            </a:r>
            <a:r>
              <a:rPr lang="fr-FR" sz="1800" dirty="0" err="1">
                <a:ea typeface="Helvetica Neue"/>
                <a:cs typeface="Helvetica Neue"/>
                <a:sym typeface="Helvetica Neue"/>
              </a:rPr>
              <a:t>geometrical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to </a:t>
            </a:r>
            <a:r>
              <a:rPr lang="fr-FR" sz="1800" dirty="0" err="1">
                <a:ea typeface="Helvetica Neue"/>
                <a:cs typeface="Helvetica Neue"/>
                <a:sym typeface="Helvetica Neue"/>
              </a:rPr>
              <a:t>facilitate</a:t>
            </a:r>
            <a:r>
              <a:rPr lang="fr-FR" sz="1800" dirty="0">
                <a:ea typeface="Helvetica Neue"/>
                <a:cs typeface="Helvetica Neue"/>
                <a:sym typeface="Helvetica Neue"/>
              </a:rPr>
              <a:t> the </a:t>
            </a:r>
            <a:r>
              <a:rPr lang="fr-FR" sz="1800" dirty="0" err="1">
                <a:ea typeface="Helvetica Neue"/>
                <a:cs typeface="Helvetica Neue"/>
                <a:sym typeface="Helvetica Neue"/>
              </a:rPr>
              <a:t>calculus</a:t>
            </a:r>
            <a:endParaRPr sz="1800" dirty="0"/>
          </a:p>
        </p:txBody>
      </p:sp>
      <p:sp>
        <p:nvSpPr>
          <p:cNvPr id="247" name="Google Shape;2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28</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160B2706-CEB6-4BDF-BA87-D7280009DBA1}"/>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686FF928-C0C4-4E73-A2A1-2DC26D9E9F48}"/>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(3/5)</a:t>
            </a:r>
            <a:endParaRPr lang="fr-FR" sz="24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body" idx="1"/>
          </p:nvPr>
        </p:nvSpPr>
        <p:spPr>
          <a:xfrm>
            <a:off x="106137" y="1232182"/>
            <a:ext cx="11781066" cy="3560252"/>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3100"/>
              <a:buNone/>
            </a:pPr>
            <a:r>
              <a:rPr lang="fr-FR" sz="1800" b="1" dirty="0">
                <a:solidFill>
                  <a:srgbClr val="FF0000"/>
                </a:solidFill>
                <a:ea typeface="Helvetica Neue"/>
                <a:cs typeface="Helvetica Neue"/>
                <a:sym typeface="Helvetica Neue"/>
              </a:rPr>
              <a:t>III- </a:t>
            </a:r>
            <a:r>
              <a:rPr lang="fr-FR" sz="1800" b="1" dirty="0">
                <a:ea typeface="Helvetica Neue"/>
                <a:cs typeface="Helvetica Neue"/>
                <a:sym typeface="Helvetica Neue"/>
              </a:rPr>
              <a:t>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 </a:t>
            </a:r>
            <a:r>
              <a:rPr lang="fr-FR" sz="1800" b="1" dirty="0" err="1">
                <a:solidFill>
                  <a:srgbClr val="FF0000"/>
                </a:solidFill>
                <a:ea typeface="Helvetica Neue"/>
                <a:cs typeface="Helvetica Neue"/>
                <a:sym typeface="Helvetica Neue"/>
              </a:rPr>
              <a:t>theorization</a:t>
            </a:r>
            <a:endParaRPr lang="fr-FR" sz="1800" b="1" dirty="0">
              <a:solidFill>
                <a:srgbClr val="FF0000"/>
              </a:solidFill>
              <a:ea typeface="Helvetica Neue"/>
              <a:cs typeface="Helvetica Neue"/>
              <a:sym typeface="Helvetica Neue"/>
            </a:endParaRPr>
          </a:p>
          <a:p>
            <a:pPr marL="0" lvl="0" indent="0" algn="l" rtl="0">
              <a:lnSpc>
                <a:spcPct val="90000"/>
              </a:lnSpc>
              <a:spcBef>
                <a:spcPts val="0"/>
              </a:spcBef>
              <a:spcAft>
                <a:spcPts val="0"/>
              </a:spcAft>
              <a:buClr>
                <a:srgbClr val="FF0000"/>
              </a:buClr>
              <a:buSzPts val="3100"/>
              <a:buNone/>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13) </a:t>
            </a:r>
            <a:r>
              <a:rPr lang="fr-FR" sz="1800" dirty="0">
                <a:solidFill>
                  <a:srgbClr val="FF0000"/>
                </a:solidFill>
                <a:ea typeface="Helvetica Neue"/>
                <a:cs typeface="Helvetica Neue"/>
                <a:sym typeface="Helvetica Neue"/>
              </a:rPr>
              <a:t>To test the </a:t>
            </a:r>
            <a:r>
              <a:rPr lang="fr-FR" sz="1800" dirty="0" err="1">
                <a:solidFill>
                  <a:srgbClr val="FF0000"/>
                </a:solidFill>
                <a:ea typeface="Helvetica Neue"/>
                <a:cs typeface="Helvetica Neue"/>
                <a:sym typeface="Helvetica Neue"/>
              </a:rPr>
              <a:t>inner</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coherence</a:t>
            </a:r>
            <a:r>
              <a:rPr lang="fr-FR" sz="1800" dirty="0">
                <a:solidFill>
                  <a:srgbClr val="FF0000"/>
                </a:solidFill>
                <a:ea typeface="Helvetica Neue"/>
                <a:cs typeface="Helvetica Neue"/>
                <a:sym typeface="Helvetica Neue"/>
              </a:rPr>
              <a:t> of a </a:t>
            </a:r>
            <a:r>
              <a:rPr lang="fr-FR" sz="1800" dirty="0" err="1">
                <a:solidFill>
                  <a:srgbClr val="FF0000"/>
                </a:solidFill>
                <a:ea typeface="Helvetica Neue"/>
                <a:cs typeface="Helvetica Neue"/>
                <a:sym typeface="Helvetica Neue"/>
              </a:rPr>
              <a:t>given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link</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the </a:t>
            </a:r>
            <a:r>
              <a:rPr lang="fr-FR" sz="1800" dirty="0" err="1">
                <a:ea typeface="Helvetica Neue"/>
                <a:cs typeface="Helvetica Neue"/>
                <a:sym typeface="Helvetica Neue"/>
              </a:rPr>
              <a:t>mathematical</a:t>
            </a:r>
            <a:r>
              <a:rPr lang="fr-FR" sz="1800" dirty="0">
                <a:ea typeface="Helvetica Neue"/>
                <a:cs typeface="Helvetica Neue"/>
                <a:sym typeface="Helvetica Neue"/>
              </a:rPr>
              <a:t> </a:t>
            </a:r>
            <a:r>
              <a:rPr lang="fr-FR" sz="1800" dirty="0" err="1">
                <a:ea typeface="Helvetica Neue"/>
                <a:cs typeface="Helvetica Neue"/>
                <a:sym typeface="Helvetica Neue"/>
              </a:rPr>
              <a:t>theory</a:t>
            </a:r>
            <a:r>
              <a:rPr lang="fr-FR" sz="1800" dirty="0">
                <a:ea typeface="Helvetica Neue"/>
                <a:cs typeface="Helvetica Neue"/>
                <a:sym typeface="Helvetica Neue"/>
              </a:rPr>
              <a:t> of </a:t>
            </a:r>
            <a:r>
              <a:rPr lang="fr-FR" sz="1800" dirty="0" err="1">
                <a:ea typeface="Helvetica Neue"/>
                <a:cs typeface="Helvetica Neue"/>
                <a:sym typeface="Helvetica Neue"/>
              </a:rPr>
              <a:t>models</a:t>
            </a:r>
            <a:r>
              <a:rPr lang="fr-FR" sz="1800" dirty="0">
                <a:ea typeface="Helvetica Neue"/>
                <a:cs typeface="Helvetica Neue"/>
                <a:sym typeface="Helvetica Neue"/>
              </a:rPr>
              <a:t> in </a:t>
            </a:r>
            <a:r>
              <a:rPr lang="fr-FR" sz="1800" dirty="0" err="1">
                <a:ea typeface="Helvetica Neue"/>
                <a:cs typeface="Helvetica Neue"/>
                <a:sym typeface="Helvetica Neue"/>
              </a:rPr>
              <a:t>logic</a:t>
            </a:r>
            <a:r>
              <a:rPr lang="fr-FR" sz="1800" dirty="0">
                <a:ea typeface="Helvetica Neue"/>
                <a:cs typeface="Helvetica Neue"/>
                <a:sym typeface="Helvetica Neue"/>
              </a:rPr>
              <a:t> and </a:t>
            </a:r>
            <a:r>
              <a:rPr lang="fr-FR" sz="1800" dirty="0" err="1">
                <a:ea typeface="Helvetica Neue"/>
                <a:cs typeface="Helvetica Neue"/>
                <a:sym typeface="Helvetica Neue"/>
              </a:rPr>
              <a:t>mathematics</a:t>
            </a:r>
            <a:endParaRPr sz="1800" dirty="0"/>
          </a:p>
          <a:p>
            <a:pPr marL="685800" lvl="1" indent="-228600" algn="l" rtl="0">
              <a:lnSpc>
                <a:spcPct val="90000"/>
              </a:lnSpc>
              <a:spcBef>
                <a:spcPts val="500"/>
              </a:spcBef>
              <a:spcAft>
                <a:spcPts val="0"/>
              </a:spcAft>
              <a:buClr>
                <a:schemeClr val="dk1"/>
              </a:buClr>
              <a:buSzPts val="2000"/>
              <a:buFont typeface="Noto Sans Symbols"/>
              <a:buChar char="▪"/>
            </a:pP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14)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application of the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i="1" dirty="0">
                <a:ea typeface="Helvetica Neue"/>
                <a:cs typeface="Helvetica Neue"/>
                <a:sym typeface="Helvetica Neue"/>
              </a:rPr>
              <a:t>i.e. </a:t>
            </a:r>
            <a:r>
              <a:rPr lang="fr-FR" sz="1800" dirty="0" err="1">
                <a:ea typeface="Helvetica Neue"/>
                <a:cs typeface="Helvetica Neue"/>
                <a:sym typeface="Helvetica Neue"/>
              </a:rPr>
              <a:t>its</a:t>
            </a:r>
            <a:r>
              <a:rPr lang="fr-FR" sz="1800" dirty="0">
                <a:ea typeface="Helvetica Neue"/>
                <a:cs typeface="Helvetica Neue"/>
                <a:sym typeface="Helvetica Neue"/>
              </a:rPr>
              <a:t> </a:t>
            </a:r>
            <a:r>
              <a:rPr lang="fr-FR" sz="1800" dirty="0" err="1">
                <a:ea typeface="Helvetica Neue"/>
                <a:cs typeface="Helvetica Neue"/>
                <a:sym typeface="Helvetica Neue"/>
              </a:rPr>
              <a:t>reconnection</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the data. </a:t>
            </a:r>
            <a:endParaRPr sz="1800" dirty="0"/>
          </a:p>
          <a:p>
            <a:pPr marL="1143000" lvl="2" indent="-228600" algn="l" rtl="0">
              <a:lnSpc>
                <a:spcPct val="90000"/>
              </a:lnSpc>
              <a:spcBef>
                <a:spcPts val="500"/>
              </a:spcBef>
              <a:spcAft>
                <a:spcPts val="0"/>
              </a:spcAft>
              <a:buClr>
                <a:schemeClr val="dk1"/>
              </a:buClr>
              <a:buSzPts val="1600"/>
              <a:buFont typeface="Noto Sans Symbols"/>
              <a:buChar char="▪"/>
            </a:pPr>
            <a:r>
              <a:rPr lang="fr-FR" sz="1800" i="1" dirty="0">
                <a:ea typeface="Helvetica Neue"/>
                <a:cs typeface="Helvetica Neue"/>
                <a:sym typeface="Helvetica Neue"/>
              </a:rPr>
              <a:t>e.g.</a:t>
            </a:r>
            <a:r>
              <a:rPr lang="fr-FR" sz="1800" dirty="0">
                <a:ea typeface="Helvetica Neue"/>
                <a:cs typeface="Helvetica Neue"/>
                <a:sym typeface="Helvetica Neue"/>
              </a:rPr>
              <a:t> an </a:t>
            </a:r>
            <a:r>
              <a:rPr lang="fr-FR" sz="1800" dirty="0" err="1">
                <a:ea typeface="Helvetica Neue"/>
                <a:cs typeface="Helvetica Neue"/>
                <a:sym typeface="Helvetica Neue"/>
              </a:rPr>
              <a:t>intermediate</a:t>
            </a:r>
            <a:r>
              <a:rPr lang="fr-FR" sz="1800" dirty="0">
                <a:ea typeface="Helvetica Neue"/>
                <a:cs typeface="Helvetica Neue"/>
                <a:sym typeface="Helvetica Neue"/>
              </a:rPr>
              <a:t> model </a:t>
            </a:r>
            <a:r>
              <a:rPr lang="fr-FR" sz="1800" dirty="0" err="1">
                <a:ea typeface="Helvetica Neue"/>
                <a:cs typeface="Helvetica Neue"/>
                <a:sym typeface="Helvetica Neue"/>
              </a:rPr>
              <a:t>between</a:t>
            </a:r>
            <a:r>
              <a:rPr lang="fr-FR" sz="1800" dirty="0">
                <a:ea typeface="Helvetica Neue"/>
                <a:cs typeface="Helvetica Neue"/>
                <a:sym typeface="Helvetica Neue"/>
              </a:rPr>
              <a:t> the </a:t>
            </a:r>
            <a:r>
              <a:rPr lang="fr-FR" sz="1800" dirty="0" err="1">
                <a:ea typeface="Helvetica Neue"/>
                <a:cs typeface="Helvetica Neue"/>
                <a:sym typeface="Helvetica Neue"/>
              </a:rPr>
              <a:t>theory</a:t>
            </a:r>
            <a:r>
              <a:rPr lang="fr-FR" sz="1800" dirty="0">
                <a:ea typeface="Helvetica Neue"/>
                <a:cs typeface="Helvetica Neue"/>
                <a:sym typeface="Helvetica Neue"/>
              </a:rPr>
              <a:t> and the model of data (</a:t>
            </a:r>
            <a:r>
              <a:rPr lang="fr-FR" sz="1800" dirty="0" err="1">
                <a:ea typeface="Helvetica Neue"/>
                <a:cs typeface="Helvetica Neue"/>
                <a:sym typeface="Helvetica Neue"/>
              </a:rPr>
              <a:t>rules</a:t>
            </a:r>
            <a:r>
              <a:rPr lang="fr-FR" sz="1800" dirty="0">
                <a:ea typeface="Helvetica Neue"/>
                <a:cs typeface="Helvetica Neue"/>
                <a:sym typeface="Helvetica Neue"/>
              </a:rPr>
              <a:t> of </a:t>
            </a:r>
            <a:r>
              <a:rPr lang="fr-FR" sz="1800" dirty="0" err="1">
                <a:ea typeface="Helvetica Neue"/>
                <a:cs typeface="Helvetica Neue"/>
                <a:sym typeface="Helvetica Neue"/>
              </a:rPr>
              <a:t>correspondence</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600"/>
              <a:buFont typeface="Noto Sans Symbols"/>
              <a:buChar char="▪"/>
            </a:pPr>
            <a:r>
              <a:rPr lang="fr-FR" sz="1800" i="1" dirty="0">
                <a:ea typeface="Helvetica Neue"/>
                <a:cs typeface="Helvetica Neue"/>
                <a:sym typeface="Helvetica Neue"/>
              </a:rPr>
              <a:t>e.g. </a:t>
            </a:r>
            <a:r>
              <a:rPr lang="fr-FR" sz="1800" i="1" dirty="0" err="1">
                <a:ea typeface="Helvetica Neue"/>
                <a:cs typeface="Helvetica Neue"/>
                <a:sym typeface="Helvetica Neue"/>
              </a:rPr>
              <a:t>a</a:t>
            </a:r>
            <a:r>
              <a:rPr lang="fr-FR" sz="1800" dirty="0" err="1">
                <a:ea typeface="Helvetica Neue"/>
                <a:cs typeface="Helvetica Neue"/>
                <a:sym typeface="Helvetica Neue"/>
              </a:rPr>
              <a:t>pproximate</a:t>
            </a:r>
            <a:r>
              <a:rPr lang="fr-FR" sz="1800" dirty="0">
                <a:ea typeface="Helvetica Neue"/>
                <a:cs typeface="Helvetica Neue"/>
                <a:sym typeface="Helvetica Neue"/>
              </a:rPr>
              <a:t> </a:t>
            </a:r>
            <a:r>
              <a:rPr lang="fr-FR" sz="1800" dirty="0" err="1">
                <a:ea typeface="Helvetica Neue"/>
                <a:cs typeface="Helvetica Neue"/>
                <a:sym typeface="Helvetica Neue"/>
              </a:rPr>
              <a:t>heuristic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or </a:t>
            </a:r>
            <a:r>
              <a:rPr lang="fr-FR" sz="1800" dirty="0" err="1">
                <a:ea typeface="Helvetica Neue"/>
                <a:cs typeface="Helvetica Neue"/>
                <a:sym typeface="Helvetica Neue"/>
              </a:rPr>
              <a:t>asymptotical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Navier-Stokes </a:t>
            </a:r>
            <a:r>
              <a:rPr lang="fr-FR" sz="1800" dirty="0" err="1">
                <a:ea typeface="Helvetica Neue"/>
                <a:cs typeface="Helvetica Neue"/>
                <a:sym typeface="Helvetica Neue"/>
              </a:rPr>
              <a:t>equations</a:t>
            </a:r>
            <a:r>
              <a:rPr lang="fr-FR" sz="1800" dirty="0">
                <a:ea typeface="Helvetica Neue"/>
                <a:cs typeface="Helvetica Neue"/>
                <a:sym typeface="Helvetica Neue"/>
              </a:rPr>
              <a:t> in </a:t>
            </a:r>
            <a:r>
              <a:rPr lang="fr-FR" sz="1800" dirty="0" err="1">
                <a:ea typeface="Helvetica Neue"/>
                <a:cs typeface="Helvetica Neue"/>
                <a:sym typeface="Helvetica Neue"/>
              </a:rPr>
              <a:t>fluid</a:t>
            </a:r>
            <a:r>
              <a:rPr lang="fr-FR" sz="1800" dirty="0">
                <a:ea typeface="Helvetica Neue"/>
                <a:cs typeface="Helvetica Neue"/>
                <a:sym typeface="Helvetica Neue"/>
              </a:rPr>
              <a:t> </a:t>
            </a:r>
            <a:r>
              <a:rPr lang="fr-FR" sz="1800" dirty="0" err="1">
                <a:ea typeface="Helvetica Neue"/>
                <a:cs typeface="Helvetica Neue"/>
                <a:sym typeface="Helvetica Neue"/>
              </a:rPr>
              <a:t>dynamics</a:t>
            </a:r>
            <a:endParaRPr sz="1800" dirty="0"/>
          </a:p>
          <a:p>
            <a:pPr marL="685800" lvl="1" indent="-228600" algn="l" rtl="0">
              <a:lnSpc>
                <a:spcPct val="90000"/>
              </a:lnSpc>
              <a:spcBef>
                <a:spcPts val="500"/>
              </a:spcBef>
              <a:spcAft>
                <a:spcPts val="0"/>
              </a:spcAft>
              <a:buClr>
                <a:schemeClr val="dk1"/>
              </a:buClr>
              <a:buSzPts val="2000"/>
              <a:buFont typeface="Noto Sans Symbols"/>
              <a:buChar char="▪"/>
            </a:pP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15)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hybridation and </a:t>
            </a:r>
            <a:r>
              <a:rPr lang="fr-FR" sz="1800" dirty="0" err="1">
                <a:solidFill>
                  <a:srgbClr val="FF0000"/>
                </a:solidFill>
                <a:ea typeface="Helvetica Neue"/>
                <a:cs typeface="Helvetica Neue"/>
                <a:sym typeface="Helvetica Neue"/>
              </a:rPr>
              <a:t>co-calculation</a:t>
            </a:r>
            <a:r>
              <a:rPr lang="fr-FR" sz="1800" dirty="0">
                <a:solidFill>
                  <a:srgbClr val="FF0000"/>
                </a:solidFill>
                <a:ea typeface="Helvetica Neue"/>
                <a:cs typeface="Helvetica Neue"/>
                <a:sym typeface="Helvetica Neue"/>
              </a:rPr>
              <a:t> of </a:t>
            </a:r>
            <a:r>
              <a:rPr lang="fr-FR" sz="1800" dirty="0" err="1">
                <a:solidFill>
                  <a:srgbClr val="FF0000"/>
                </a:solidFill>
                <a:ea typeface="Helvetica Neue"/>
                <a:cs typeface="Helvetica Neue"/>
                <a:sym typeface="Helvetica Neue"/>
              </a:rPr>
              <a:t>heterogeneous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theories</a:t>
            </a:r>
            <a:endParaRPr sz="1800" dirty="0"/>
          </a:p>
          <a:p>
            <a:pPr marL="914400" lvl="2" indent="0" algn="l" rtl="0">
              <a:lnSpc>
                <a:spcPct val="90000"/>
              </a:lnSpc>
              <a:spcBef>
                <a:spcPts val="500"/>
              </a:spcBef>
              <a:spcAft>
                <a:spcPts val="0"/>
              </a:spcAft>
              <a:buClr>
                <a:srgbClr val="FF0000"/>
              </a:buClr>
              <a:buSzPts val="1600"/>
              <a:buNone/>
            </a:pPr>
            <a:r>
              <a:rPr lang="fr-FR" sz="1800" i="1" dirty="0">
                <a:solidFill>
                  <a:srgbClr val="FF0000"/>
                </a:solidFill>
                <a:ea typeface="Helvetica Neue"/>
                <a:cs typeface="Helvetica Neue"/>
                <a:sym typeface="Helvetica Neue"/>
              </a:rPr>
              <a:t>e.g.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polyphase</a:t>
            </a:r>
            <a:r>
              <a:rPr lang="fr-FR" sz="1800" dirty="0">
                <a:ea typeface="Helvetica Neue"/>
                <a:cs typeface="Helvetica Neue"/>
                <a:sym typeface="Helvetica Neue"/>
              </a:rPr>
              <a:t> </a:t>
            </a:r>
            <a:r>
              <a:rPr lang="fr-FR" sz="1800" dirty="0" err="1">
                <a:ea typeface="Helvetica Neue"/>
                <a:cs typeface="Helvetica Neue"/>
                <a:sym typeface="Helvetica Neue"/>
              </a:rPr>
              <a:t>systems</a:t>
            </a:r>
            <a:r>
              <a:rPr lang="fr-FR" sz="1800" dirty="0">
                <a:ea typeface="Helvetica Neue"/>
                <a:cs typeface="Helvetica Neue"/>
                <a:sym typeface="Helvetica Neue"/>
              </a:rPr>
              <a:t> in physico-</a:t>
            </a:r>
            <a:r>
              <a:rPr lang="fr-FR" sz="1800" dirty="0" err="1">
                <a:ea typeface="Helvetica Neue"/>
                <a:cs typeface="Helvetica Neue"/>
                <a:sym typeface="Helvetica Neue"/>
              </a:rPr>
              <a:t>chemistry</a:t>
            </a:r>
            <a:r>
              <a:rPr lang="fr-FR" sz="1800" dirty="0">
                <a:ea typeface="Helvetica Neue"/>
                <a:cs typeface="Helvetica Neue"/>
                <a:sym typeface="Helvetica Neue"/>
              </a:rPr>
              <a:t> or </a:t>
            </a:r>
            <a:r>
              <a:rPr lang="fr-FR" sz="1800" dirty="0" err="1">
                <a:ea typeface="Helvetica Neue"/>
                <a:cs typeface="Helvetica Neue"/>
                <a:sym typeface="Helvetica Neue"/>
              </a:rPr>
              <a:t>chemistry</a:t>
            </a:r>
            <a:r>
              <a:rPr lang="fr-FR" sz="1800" dirty="0">
                <a:ea typeface="Helvetica Neue"/>
                <a:cs typeface="Helvetica Neue"/>
                <a:sym typeface="Helvetica Neue"/>
              </a:rPr>
              <a:t> of combustion (</a:t>
            </a:r>
            <a:r>
              <a:rPr lang="fr-FR" sz="1800" dirty="0" err="1">
                <a:ea typeface="Helvetica Neue"/>
                <a:cs typeface="Helvetica Neue"/>
                <a:sym typeface="Helvetica Neue"/>
              </a:rPr>
              <a:t>liquid</a:t>
            </a:r>
            <a:r>
              <a:rPr lang="fr-FR" sz="1800" dirty="0">
                <a:ea typeface="Helvetica Neue"/>
                <a:cs typeface="Helvetica Neue"/>
                <a:sym typeface="Helvetica Neue"/>
              </a:rPr>
              <a:t> / </a:t>
            </a:r>
            <a:r>
              <a:rPr lang="fr-FR" sz="1800" dirty="0" err="1">
                <a:ea typeface="Helvetica Neue"/>
                <a:cs typeface="Helvetica Neue"/>
                <a:sym typeface="Helvetica Neue"/>
              </a:rPr>
              <a:t>solid</a:t>
            </a:r>
            <a:r>
              <a:rPr lang="fr-FR" sz="1800" dirty="0">
                <a:ea typeface="Helvetica Neue"/>
                <a:cs typeface="Helvetica Neue"/>
                <a:sym typeface="Helvetica Neue"/>
              </a:rPr>
              <a:t> / </a:t>
            </a:r>
            <a:r>
              <a:rPr lang="fr-FR" sz="1800" dirty="0" err="1">
                <a:ea typeface="Helvetica Neue"/>
                <a:cs typeface="Helvetica Neue"/>
                <a:sym typeface="Helvetica Neue"/>
              </a:rPr>
              <a:t>gaseous</a:t>
            </a:r>
            <a:r>
              <a:rPr lang="fr-FR" sz="1800" dirty="0">
                <a:ea typeface="Helvetica Neue"/>
                <a:cs typeface="Helvetica Neue"/>
                <a:sym typeface="Helvetica Neue"/>
              </a:rPr>
              <a:t> phase).</a:t>
            </a:r>
            <a:endParaRPr sz="1800" dirty="0"/>
          </a:p>
        </p:txBody>
      </p:sp>
      <p:sp>
        <p:nvSpPr>
          <p:cNvPr id="247" name="Google Shape;2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29</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160B2706-CEB6-4BDF-BA87-D7280009DBA1}"/>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686FF928-C0C4-4E73-A2A1-2DC26D9E9F48}"/>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(3/5)</a:t>
            </a:r>
            <a:endParaRPr lang="fr-FR" sz="2400" b="1" dirty="0"/>
          </a:p>
        </p:txBody>
      </p:sp>
    </p:spTree>
    <p:extLst>
      <p:ext uri="{BB962C8B-B14F-4D97-AF65-F5344CB8AC3E}">
        <p14:creationId xmlns:p14="http://schemas.microsoft.com/office/powerpoint/2010/main" val="87767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415600" y="1473333"/>
            <a:ext cx="11360800" cy="4306981"/>
          </a:xfrm>
          <a:prstGeom prst="rect">
            <a:avLst/>
          </a:prstGeom>
        </p:spPr>
        <p:txBody>
          <a:bodyPr spcFirstLastPara="1" vert="horz" wrap="square" lIns="121900" tIns="121900" rIns="121900" bIns="121900" rtlCol="0" anchor="t" anchorCtr="0">
            <a:normAutofit fontScale="92500"/>
          </a:bodyPr>
          <a:lstStyle/>
          <a:p>
            <a:pPr indent="-504000" algn="just">
              <a:lnSpc>
                <a:spcPct val="150000"/>
              </a:lnSpc>
              <a:buFont typeface="Wingdings" panose="05000000000000000000" pitchFamily="2" charset="2"/>
              <a:buChar char="Ø"/>
            </a:pPr>
            <a:r>
              <a:rPr lang="fr-FR" sz="2400" dirty="0"/>
              <a:t>Connaître la diversité des modèles mathématiques et leurs bases scientifiques, mobilisés en évaluation des risques (devenir, exposition, </a:t>
            </a:r>
            <a:r>
              <a:rPr lang="fr-FR" sz="2400" dirty="0" err="1"/>
              <a:t>tox</a:t>
            </a:r>
            <a:r>
              <a:rPr lang="fr-FR" sz="2400" dirty="0"/>
              <a:t> et </a:t>
            </a:r>
            <a:r>
              <a:rPr lang="fr-FR" sz="2400" dirty="0" err="1"/>
              <a:t>écotox</a:t>
            </a:r>
            <a:r>
              <a:rPr lang="fr-FR" sz="2400" dirty="0"/>
              <a:t>)</a:t>
            </a:r>
          </a:p>
          <a:p>
            <a:pPr indent="-504000" algn="just">
              <a:lnSpc>
                <a:spcPct val="150000"/>
              </a:lnSpc>
              <a:buFont typeface="Wingdings" panose="05000000000000000000" pitchFamily="2" charset="2"/>
              <a:buChar char="Ø"/>
            </a:pPr>
            <a:r>
              <a:rPr lang="fr-FR" sz="2400" dirty="0"/>
              <a:t>Comprendre et mettre en œuvre la démarche méthodologique de développement / validation d’un modèle</a:t>
            </a:r>
          </a:p>
          <a:p>
            <a:pPr indent="-504000" algn="just">
              <a:lnSpc>
                <a:spcPct val="150000"/>
              </a:lnSpc>
              <a:buFont typeface="Wingdings" panose="05000000000000000000" pitchFamily="2" charset="2"/>
              <a:buChar char="Ø"/>
            </a:pPr>
            <a:r>
              <a:rPr lang="fr-FR" sz="2400" dirty="0"/>
              <a:t>Acquérir des compétences techniques et scientifiques en modélisation mathématique</a:t>
            </a:r>
          </a:p>
          <a:p>
            <a:pPr indent="-504000" algn="just">
              <a:lnSpc>
                <a:spcPct val="150000"/>
              </a:lnSpc>
              <a:buFont typeface="Wingdings" panose="05000000000000000000" pitchFamily="2" charset="2"/>
              <a:buChar char="Ø"/>
            </a:pPr>
            <a:r>
              <a:rPr lang="fr-FR" sz="2400" dirty="0"/>
              <a:t>Développer des capacités d’analyse critique des intérêts et limites des modèles mathématiques utilisés en évaluation des risques</a:t>
            </a:r>
            <a:endParaRPr sz="2400" dirty="0"/>
          </a:p>
        </p:txBody>
      </p:sp>
      <p:sp>
        <p:nvSpPr>
          <p:cNvPr id="2" name="Espace réservé du numéro de diapositive 1">
            <a:extLst>
              <a:ext uri="{FF2B5EF4-FFF2-40B4-BE49-F238E27FC236}">
                <a16:creationId xmlns:a16="http://schemas.microsoft.com/office/drawing/2014/main" id="{815415BF-7C94-47D3-B9C4-42E611AECFA3}"/>
              </a:ext>
            </a:extLst>
          </p:cNvPr>
          <p:cNvSpPr>
            <a:spLocks noGrp="1"/>
          </p:cNvSpPr>
          <p:nvPr>
            <p:ph type="sldNum" idx="12"/>
          </p:nvPr>
        </p:nvSpPr>
        <p:spPr/>
        <p:txBody>
          <a:bodyPr/>
          <a:lstStyle/>
          <a:p>
            <a:fld id="{00000000-1234-1234-1234-123412341234}" type="slidenum">
              <a:rPr lang="fr-FR" smtClean="0"/>
              <a:pPr/>
              <a:t>3</a:t>
            </a:fld>
            <a:endParaRPr lang="fr-FR"/>
          </a:p>
        </p:txBody>
      </p:sp>
      <p:sp>
        <p:nvSpPr>
          <p:cNvPr id="3" name="Rectangle : coins arrondis 2">
            <a:extLst>
              <a:ext uri="{FF2B5EF4-FFF2-40B4-BE49-F238E27FC236}">
                <a16:creationId xmlns:a16="http://schemas.microsoft.com/office/drawing/2014/main" id="{1D37C8CB-4585-4B51-84F0-E9F108A27E2C}"/>
              </a:ext>
            </a:extLst>
          </p:cNvPr>
          <p:cNvSpPr/>
          <p:nvPr/>
        </p:nvSpPr>
        <p:spPr>
          <a:xfrm>
            <a:off x="506187" y="340275"/>
            <a:ext cx="337185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Objectifs pédagogiques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p:nvPr/>
        </p:nvSpPr>
        <p:spPr>
          <a:xfrm>
            <a:off x="334736" y="1665542"/>
            <a:ext cx="11329756" cy="416826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fr-FR" b="1" dirty="0">
                <a:solidFill>
                  <a:srgbClr val="FF0000"/>
                </a:solidFill>
                <a:ea typeface="Helvetica Neue"/>
                <a:cs typeface="Helvetica Neue"/>
                <a:sym typeface="Helvetica Neue"/>
              </a:rPr>
              <a:t>IV- To </a:t>
            </a:r>
            <a:r>
              <a:rPr lang="fr-FR" b="1" dirty="0" err="1">
                <a:solidFill>
                  <a:srgbClr val="FF0000"/>
                </a:solidFill>
                <a:ea typeface="Helvetica Neue"/>
                <a:cs typeface="Helvetica Neue"/>
                <a:sym typeface="Helvetica Neue"/>
              </a:rPr>
              <a:t>facilitate</a:t>
            </a:r>
            <a:r>
              <a:rPr lang="fr-FR" b="1" dirty="0">
                <a:solidFill>
                  <a:srgbClr val="FF0000"/>
                </a:solidFill>
                <a:ea typeface="Helvetica Neue"/>
                <a:cs typeface="Helvetica Neue"/>
                <a:sym typeface="Helvetica Neue"/>
              </a:rPr>
              <a:t> the </a:t>
            </a:r>
            <a:r>
              <a:rPr lang="fr-FR" b="1" dirty="0" err="1">
                <a:solidFill>
                  <a:srgbClr val="FF0000"/>
                </a:solidFill>
                <a:ea typeface="Helvetica Neue"/>
                <a:cs typeface="Helvetica Neue"/>
                <a:sym typeface="Helvetica Neue"/>
              </a:rPr>
              <a:t>mediation</a:t>
            </a:r>
            <a:r>
              <a:rPr lang="fr-FR" b="1" dirty="0">
                <a:solidFill>
                  <a:srgbClr val="FF0000"/>
                </a:solidFill>
                <a:ea typeface="Helvetica Neue"/>
                <a:cs typeface="Helvetica Neue"/>
                <a:sym typeface="Helvetica Neue"/>
              </a:rPr>
              <a:t>  </a:t>
            </a:r>
            <a:r>
              <a:rPr lang="fr-FR" b="1" dirty="0" err="1">
                <a:solidFill>
                  <a:schemeClr val="dk1"/>
                </a:solidFill>
                <a:ea typeface="Helvetica Neue"/>
                <a:cs typeface="Helvetica Neue"/>
                <a:sym typeface="Helvetica Neue"/>
              </a:rPr>
              <a:t>between</a:t>
            </a:r>
            <a:r>
              <a:rPr lang="fr-FR" b="1" dirty="0">
                <a:solidFill>
                  <a:schemeClr val="dk1"/>
                </a:solidFill>
                <a:ea typeface="Helvetica Neue"/>
                <a:cs typeface="Helvetica Neue"/>
                <a:sym typeface="Helvetica Neue"/>
              </a:rPr>
              <a:t> </a:t>
            </a:r>
            <a:r>
              <a:rPr lang="fr-FR" b="1" dirty="0" err="1">
                <a:solidFill>
                  <a:srgbClr val="FF0000"/>
                </a:solidFill>
                <a:ea typeface="Helvetica Neue"/>
                <a:cs typeface="Helvetica Neue"/>
                <a:sym typeface="Helvetica Neue"/>
              </a:rPr>
              <a:t>discourses</a:t>
            </a:r>
            <a:r>
              <a:rPr lang="fr-FR" b="1" dirty="0">
                <a:solidFill>
                  <a:schemeClr val="dk1"/>
                </a:solidFill>
                <a:ea typeface="Helvetica Neue"/>
                <a:cs typeface="Helvetica Neue"/>
                <a:sym typeface="Helvetica Neue"/>
              </a:rPr>
              <a:t> </a:t>
            </a:r>
            <a:r>
              <a:rPr lang="fr-FR" b="1" dirty="0">
                <a:solidFill>
                  <a:srgbClr val="FF0000"/>
                </a:solidFill>
                <a:ea typeface="Helvetica Neue"/>
                <a:cs typeface="Helvetica Neue"/>
                <a:sym typeface="Helvetica Neue"/>
              </a:rPr>
              <a:t>about a </a:t>
            </a:r>
            <a:r>
              <a:rPr lang="fr-FR" b="1" dirty="0" err="1">
                <a:solidFill>
                  <a:srgbClr val="FF0000"/>
                </a:solidFill>
                <a:ea typeface="Helvetica Neue"/>
                <a:cs typeface="Helvetica Neue"/>
                <a:sym typeface="Helvetica Neue"/>
              </a:rPr>
              <a:t>complex</a:t>
            </a:r>
            <a:r>
              <a:rPr lang="fr-FR" b="1" dirty="0">
                <a:solidFill>
                  <a:srgbClr val="FF0000"/>
                </a:solidFill>
                <a:ea typeface="Helvetica Neue"/>
                <a:cs typeface="Helvetica Neue"/>
                <a:sym typeface="Helvetica Neue"/>
              </a:rPr>
              <a:t> - </a:t>
            </a:r>
            <a:r>
              <a:rPr lang="fr-FR" b="1" dirty="0">
                <a:solidFill>
                  <a:schemeClr val="dk1"/>
                </a:solidFill>
                <a:ea typeface="Helvetica Neue"/>
                <a:cs typeface="Helvetica Neue"/>
                <a:sym typeface="Helvetica Neue"/>
              </a:rPr>
              <a:t>in the </a:t>
            </a:r>
            <a:r>
              <a:rPr lang="fr-FR" b="1" dirty="0" err="1">
                <a:solidFill>
                  <a:schemeClr val="dk1"/>
                </a:solidFill>
                <a:ea typeface="Helvetica Neue"/>
                <a:cs typeface="Helvetica Neue"/>
                <a:sym typeface="Helvetica Neue"/>
              </a:rPr>
              <a:t>sense</a:t>
            </a:r>
            <a:r>
              <a:rPr lang="fr-FR" b="1" dirty="0">
                <a:solidFill>
                  <a:schemeClr val="dk1"/>
                </a:solidFill>
                <a:ea typeface="Helvetica Neue"/>
                <a:cs typeface="Helvetica Neue"/>
                <a:sym typeface="Helvetica Neue"/>
              </a:rPr>
              <a:t> of </a:t>
            </a:r>
            <a:r>
              <a:rPr lang="fr-FR" b="1" dirty="0" err="1">
                <a:solidFill>
                  <a:srgbClr val="FF0000"/>
                </a:solidFill>
                <a:ea typeface="Helvetica Neue"/>
                <a:cs typeface="Helvetica Neue"/>
                <a:sym typeface="Helvetica Neue"/>
              </a:rPr>
              <a:t>multidimensional</a:t>
            </a:r>
            <a:r>
              <a:rPr lang="fr-FR" b="1" dirty="0">
                <a:solidFill>
                  <a:srgbClr val="FF0000"/>
                </a:solidFill>
                <a:ea typeface="Helvetica Neue"/>
                <a:cs typeface="Helvetica Neue"/>
                <a:sym typeface="Helvetica Neue"/>
              </a:rPr>
              <a:t> </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phenomenon</a:t>
            </a:r>
            <a:r>
              <a:rPr lang="fr-FR" b="1" dirty="0">
                <a:solidFill>
                  <a:schemeClr val="dk1"/>
                </a:solidFill>
                <a:ea typeface="Helvetica Neue"/>
                <a:cs typeface="Helvetica Neue"/>
                <a:sym typeface="Helvetica Neue"/>
              </a:rPr>
              <a:t> (to </a:t>
            </a:r>
            <a:r>
              <a:rPr lang="fr-FR" b="1" dirty="0" err="1">
                <a:solidFill>
                  <a:schemeClr val="dk1"/>
                </a:solidFill>
                <a:ea typeface="Helvetica Neue"/>
                <a:cs typeface="Helvetica Neue"/>
                <a:sym typeface="Helvetica Neue"/>
              </a:rPr>
              <a:t>facilitate</a:t>
            </a:r>
            <a:r>
              <a:rPr lang="fr-FR" b="1" dirty="0">
                <a:solidFill>
                  <a:schemeClr val="dk1"/>
                </a:solidFill>
                <a:ea typeface="Helvetica Neue"/>
                <a:cs typeface="Helvetica Neue"/>
                <a:sym typeface="Helvetica Neue"/>
              </a:rPr>
              <a:t> the formulation of the </a:t>
            </a:r>
            <a:r>
              <a:rPr lang="fr-FR" b="1" dirty="0" err="1">
                <a:solidFill>
                  <a:schemeClr val="dk1"/>
                </a:solidFill>
                <a:ea typeface="Helvetica Neue"/>
                <a:cs typeface="Helvetica Neue"/>
                <a:sym typeface="Helvetica Neue"/>
              </a:rPr>
              <a:t>questioning</a:t>
            </a:r>
            <a:r>
              <a:rPr lang="fr-FR" b="1" dirty="0">
                <a:solidFill>
                  <a:schemeClr val="dk1"/>
                </a:solidFill>
                <a:ea typeface="Helvetica Neue"/>
                <a:cs typeface="Helvetica Neue"/>
                <a:sym typeface="Helvetica Neue"/>
              </a:rPr>
              <a:t> not of the formulation of an </a:t>
            </a:r>
            <a:r>
              <a:rPr lang="fr-FR" b="1" dirty="0" err="1">
                <a:solidFill>
                  <a:schemeClr val="dk1"/>
                </a:solidFill>
                <a:ea typeface="Helvetica Neue"/>
                <a:cs typeface="Helvetica Neue"/>
                <a:sym typeface="Helvetica Neue"/>
              </a:rPr>
              <a:t>hypothetical</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answer</a:t>
            </a:r>
            <a:r>
              <a:rPr lang="fr-FR" b="1" dirty="0">
                <a:solidFill>
                  <a:schemeClr val="dk1"/>
                </a:solidFill>
                <a:ea typeface="Helvetica Neue"/>
                <a:cs typeface="Helvetica Neue"/>
                <a:sym typeface="Helvetica Neue"/>
              </a:rPr>
              <a:t>):</a:t>
            </a:r>
            <a:endParaRPr dirty="0"/>
          </a:p>
          <a:p>
            <a:pPr marL="0" marR="0" lvl="0" indent="0" algn="l" rtl="0">
              <a:spcBef>
                <a:spcPts val="0"/>
              </a:spcBef>
              <a:spcAft>
                <a:spcPts val="0"/>
              </a:spcAft>
              <a:buClr>
                <a:schemeClr val="dk1"/>
              </a:buClr>
              <a:buSzPts val="2000"/>
              <a:buFont typeface="Arial"/>
              <a:buNone/>
            </a:pPr>
            <a:endParaRPr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16)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communication </a:t>
            </a:r>
            <a:r>
              <a:rPr lang="fr-FR" b="0" i="0" u="none" strike="noStrike" cap="none" dirty="0" err="1">
                <a:solidFill>
                  <a:srgbClr val="FF0000"/>
                </a:solidFill>
                <a:ea typeface="Helvetica Neue"/>
                <a:cs typeface="Helvetica Neue"/>
                <a:sym typeface="Helvetica Neue"/>
              </a:rPr>
              <a:t>between</a:t>
            </a:r>
            <a:r>
              <a:rPr lang="fr-FR" b="0" i="0" u="none" strike="noStrike" cap="none" dirty="0">
                <a:solidFill>
                  <a:srgbClr val="FF0000"/>
                </a:solidFill>
                <a:ea typeface="Helvetica Neue"/>
                <a:cs typeface="Helvetica Neue"/>
                <a:sym typeface="Helvetica Neue"/>
              </a:rPr>
              <a:t> disciplines and </a:t>
            </a:r>
            <a:r>
              <a:rPr lang="fr-FR" b="0" i="0" u="none" strike="noStrike" cap="none" dirty="0" err="1">
                <a:solidFill>
                  <a:srgbClr val="FF0000"/>
                </a:solidFill>
                <a:ea typeface="Helvetica Neue"/>
                <a:cs typeface="Helvetica Neue"/>
                <a:sym typeface="Helvetica Neue"/>
              </a:rPr>
              <a:t>researchers</a:t>
            </a:r>
            <a:r>
              <a:rPr lang="fr-FR" b="0" i="0" u="none" strike="noStrike" cap="none" dirty="0">
                <a:solidFill>
                  <a:srgbClr val="FF0000"/>
                </a:solidFill>
                <a:ea typeface="Helvetica Neue"/>
                <a:cs typeface="Helvetica Neue"/>
                <a:sym typeface="Helvetica Neue"/>
              </a:rPr>
              <a:t> </a:t>
            </a:r>
            <a:r>
              <a:rPr lang="fr-FR" b="0" i="0" u="none" strike="noStrike" cap="none" dirty="0">
                <a:solidFill>
                  <a:schemeClr val="dk1"/>
                </a:solidFill>
                <a:ea typeface="Helvetica Neue"/>
                <a:cs typeface="Helvetica Neue"/>
                <a:sym typeface="Helvetica Neue"/>
              </a:rPr>
              <a:t>(data-base sharing)</a:t>
            </a:r>
            <a:endParaRPr dirty="0"/>
          </a:p>
          <a:p>
            <a:pPr marL="800100" marR="0" lvl="1"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17)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deliberation</a:t>
            </a:r>
            <a:r>
              <a:rPr lang="fr-FR" b="0" i="0" u="none" strike="noStrike" cap="none" dirty="0">
                <a:solidFill>
                  <a:srgbClr val="FF0000"/>
                </a:solidFill>
                <a:ea typeface="Helvetica Neue"/>
                <a:cs typeface="Helvetica Neue"/>
                <a:sym typeface="Helvetica Neue"/>
              </a:rPr>
              <a:t> and dialogue. </a:t>
            </a:r>
            <a:br>
              <a:rPr lang="fr-FR" b="0" i="0" u="none" strike="noStrike" cap="none" dirty="0">
                <a:solidFill>
                  <a:srgbClr val="FF0000"/>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1" u="none" strike="noStrike" cap="none" dirty="0">
                <a:solidFill>
                  <a:srgbClr val="FF0000"/>
                </a:solidFill>
                <a:ea typeface="Helvetica Neue"/>
                <a:cs typeface="Helvetica Neue"/>
                <a:sym typeface="Helvetica Neue"/>
              </a:rPr>
              <a:t> </a:t>
            </a:r>
            <a:r>
              <a:rPr lang="fr-FR" b="0" i="0" u="none" strike="noStrike" cap="none" dirty="0">
                <a:solidFill>
                  <a:schemeClr val="dk1"/>
                </a:solidFill>
                <a:ea typeface="Helvetica Neue"/>
                <a:cs typeface="Helvetica Neue"/>
                <a:sym typeface="Helvetica Neue"/>
              </a:rPr>
              <a:t>in </a:t>
            </a:r>
            <a:r>
              <a:rPr lang="fr-FR" b="0" i="0" u="none" strike="noStrike" cap="none" dirty="0" err="1">
                <a:solidFill>
                  <a:schemeClr val="dk1"/>
                </a:solidFill>
                <a:ea typeface="Helvetica Neue"/>
                <a:cs typeface="Helvetica Neue"/>
                <a:sym typeface="Helvetica Neue"/>
              </a:rPr>
              <a:t>environmental</a:t>
            </a:r>
            <a:r>
              <a:rPr lang="fr-FR" b="0" i="0" u="none" strike="noStrike" cap="none" dirty="0">
                <a:solidFill>
                  <a:schemeClr val="dk1"/>
                </a:solidFill>
                <a:ea typeface="Helvetica Neue"/>
                <a:cs typeface="Helvetica Neue"/>
                <a:sym typeface="Helvetica Neue"/>
              </a:rPr>
              <a:t> sciences RAINS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Kieken</a:t>
            </a:r>
            <a:r>
              <a:rPr lang="fr-FR" b="0" i="0" u="none" strike="noStrike" cap="none" dirty="0">
                <a:solidFill>
                  <a:schemeClr val="dk1"/>
                </a:solidFill>
                <a:ea typeface="Helvetica Neue"/>
                <a:cs typeface="Helvetica Neue"/>
                <a:sym typeface="Helvetica Neue"/>
              </a:rPr>
              <a:t>, 2004) on </a:t>
            </a:r>
            <a:r>
              <a:rPr lang="fr-FR" b="0" i="0" u="none" strike="noStrike" cap="none" dirty="0" err="1">
                <a:solidFill>
                  <a:schemeClr val="dk1"/>
                </a:solidFill>
                <a:ea typeface="Helvetica Neue"/>
                <a:cs typeface="Helvetica Neue"/>
                <a:sym typeface="Helvetica Neue"/>
              </a:rPr>
              <a:t>acid</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rains</a:t>
            </a:r>
            <a:endParaRPr dirty="0"/>
          </a:p>
          <a:p>
            <a:pPr marL="800100" marR="0" lvl="1"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18)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the co-construction </a:t>
            </a:r>
            <a:r>
              <a:rPr lang="fr-FR" b="0" i="0" u="none" strike="noStrike" cap="none" dirty="0">
                <a:solidFill>
                  <a:schemeClr val="dk1"/>
                </a:solidFill>
                <a:ea typeface="Helvetica Neue"/>
                <a:cs typeface="Helvetica Neue"/>
                <a:sym typeface="Helvetica Neue"/>
              </a:rPr>
              <a:t>of the management of mix </a:t>
            </a:r>
            <a:r>
              <a:rPr lang="fr-FR" b="0" i="0" u="none" strike="noStrike" cap="none" dirty="0" err="1">
                <a:solidFill>
                  <a:schemeClr val="dk1"/>
                </a:solidFill>
                <a:ea typeface="Helvetica Neue"/>
                <a:cs typeface="Helvetica Neue"/>
                <a:sym typeface="Helvetica Neue"/>
              </a:rPr>
              <a:t>systems</a:t>
            </a:r>
            <a:r>
              <a:rPr lang="fr-FR" b="0" i="0" u="none" strike="noStrike" cap="none" dirty="0">
                <a:solidFill>
                  <a:schemeClr val="dk1"/>
                </a:solidFill>
                <a:ea typeface="Helvetica Neue"/>
                <a:cs typeface="Helvetica Neue"/>
                <a:sym typeface="Helvetica Neue"/>
              </a:rPr>
              <a:t>, of socio-</a:t>
            </a:r>
            <a:r>
              <a:rPr lang="fr-FR" b="0" i="0" u="none" strike="noStrike" cap="none" dirty="0" err="1">
                <a:solidFill>
                  <a:schemeClr val="dk1"/>
                </a:solidFill>
                <a:ea typeface="Helvetica Neue"/>
                <a:cs typeface="Helvetica Neue"/>
                <a:sym typeface="Helvetica Neue"/>
              </a:rPr>
              <a:t>natural</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systems</a:t>
            </a:r>
            <a:r>
              <a:rPr lang="fr-FR" b="0" i="0" u="none" strike="noStrike" cap="none" dirty="0">
                <a:solidFill>
                  <a:schemeClr val="dk1"/>
                </a:solidFill>
                <a:ea typeface="Helvetica Neue"/>
                <a:cs typeface="Helvetica Neue"/>
                <a:sym typeface="Helvetica Neue"/>
              </a:rPr>
              <a:t>. </a:t>
            </a:r>
            <a:r>
              <a:rPr lang="fr-FR" b="0" i="1" u="none" strike="noStrike" cap="none" dirty="0">
                <a:solidFill>
                  <a:schemeClr val="dk1"/>
                </a:solidFill>
                <a:ea typeface="Helvetica Neue"/>
                <a:cs typeface="Helvetica Neue"/>
                <a:sym typeface="Helvetica Neue"/>
              </a:rPr>
              <a:t>e.g.</a:t>
            </a:r>
            <a:r>
              <a:rPr lang="fr-FR" b="0" i="1" u="none" strike="noStrike" cap="none" dirty="0">
                <a:solidFill>
                  <a:srgbClr val="FF0000"/>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companion</a:t>
            </a:r>
            <a:r>
              <a:rPr lang="fr-FR" b="0" i="0" u="none" strike="noStrike" cap="none" dirty="0">
                <a:solidFill>
                  <a:schemeClr val="dk1"/>
                </a:solidFill>
                <a:ea typeface="Helvetica Neue"/>
                <a:cs typeface="Helvetica Neue"/>
                <a:sym typeface="Helvetica Neue"/>
              </a:rPr>
              <a:t> modeling (CIRAD), participative modeling, interactive modeling of </a:t>
            </a:r>
            <a:r>
              <a:rPr lang="fr-FR" b="0" i="0" u="none" strike="noStrike" cap="none" dirty="0" err="1">
                <a:solidFill>
                  <a:schemeClr val="dk1"/>
                </a:solidFill>
                <a:ea typeface="Helvetica Neue"/>
                <a:cs typeface="Helvetica Neue"/>
                <a:sym typeface="Helvetica Neue"/>
              </a:rPr>
              <a:t>agronomic</a:t>
            </a:r>
            <a:r>
              <a:rPr lang="fr-FR" b="0" i="0" u="none" strike="noStrike" cap="none" dirty="0">
                <a:solidFill>
                  <a:schemeClr val="dk1"/>
                </a:solidFill>
                <a:ea typeface="Helvetica Neue"/>
                <a:cs typeface="Helvetica Neue"/>
                <a:sym typeface="Helvetica Neue"/>
              </a:rPr>
              <a:t> and agricultural </a:t>
            </a:r>
            <a:r>
              <a:rPr lang="fr-FR" b="0" i="0" u="none" strike="noStrike" cap="none" dirty="0" err="1">
                <a:solidFill>
                  <a:schemeClr val="dk1"/>
                </a:solidFill>
                <a:ea typeface="Helvetica Neue"/>
                <a:cs typeface="Helvetica Neue"/>
                <a:sym typeface="Helvetica Neue"/>
              </a:rPr>
              <a:t>systems</a:t>
            </a:r>
            <a:endParaRPr dirty="0"/>
          </a:p>
          <a:p>
            <a:pPr marL="742950" marR="0" lvl="1" indent="-158750" algn="l" rtl="0">
              <a:spcBef>
                <a:spcPts val="40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342900" marR="0" lvl="0" indent="-215900" algn="l" rtl="0">
              <a:spcBef>
                <a:spcPts val="400"/>
              </a:spcBef>
              <a:spcAft>
                <a:spcPts val="0"/>
              </a:spcAft>
              <a:buClr>
                <a:schemeClr val="dk1"/>
              </a:buClr>
              <a:buSzPts val="2000"/>
              <a:buFont typeface="Arial"/>
              <a:buNone/>
            </a:pPr>
            <a:endParaRPr b="1" dirty="0">
              <a:solidFill>
                <a:schemeClr val="dk1"/>
              </a:solidFill>
              <a:ea typeface="Helvetica Neue"/>
              <a:cs typeface="Helvetica Neue"/>
              <a:sym typeface="Helvetica Neue"/>
            </a:endParaRPr>
          </a:p>
        </p:txBody>
      </p:sp>
      <p:sp>
        <p:nvSpPr>
          <p:cNvPr id="255" name="Google Shape;25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30</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FECF7CFB-6339-4CAD-8322-A8671F89998D}"/>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584C30A3-11DB-4C53-BE34-6128B5A8FF35}"/>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(4/5)</a:t>
            </a:r>
            <a:endParaRPr lang="fr-FR" sz="24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p:nvPr/>
        </p:nvSpPr>
        <p:spPr>
          <a:xfrm>
            <a:off x="269422" y="1327562"/>
            <a:ext cx="10847040" cy="397106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None/>
            </a:pPr>
            <a:endParaRPr b="0" i="0" u="none" strike="noStrike" cap="none" dirty="0">
              <a:solidFill>
                <a:schemeClr val="dk1"/>
              </a:solidFill>
              <a:ea typeface="Helvetica Neue"/>
              <a:cs typeface="Helvetica Neue"/>
              <a:sym typeface="Helvetica Neue"/>
            </a:endParaRPr>
          </a:p>
          <a:p>
            <a:pPr marL="0" marR="0" lvl="0" indent="0" algn="l" rtl="0">
              <a:spcBef>
                <a:spcPts val="0"/>
              </a:spcBef>
              <a:spcAft>
                <a:spcPts val="0"/>
              </a:spcAft>
              <a:buNone/>
            </a:pPr>
            <a:r>
              <a:rPr lang="fr-FR" b="1" dirty="0">
                <a:solidFill>
                  <a:srgbClr val="FF0000"/>
                </a:solidFill>
                <a:ea typeface="Helvetica Neue"/>
                <a:cs typeface="Helvetica Neue"/>
                <a:sym typeface="Helvetica Neue"/>
              </a:rPr>
              <a:t>V – To </a:t>
            </a:r>
            <a:r>
              <a:rPr lang="fr-FR" b="1" dirty="0" err="1">
                <a:solidFill>
                  <a:srgbClr val="FF0000"/>
                </a:solidFill>
                <a:ea typeface="Helvetica Neue"/>
                <a:cs typeface="Helvetica Neue"/>
                <a:sym typeface="Helvetica Neue"/>
              </a:rPr>
              <a:t>facilitate</a:t>
            </a:r>
            <a:r>
              <a:rPr lang="fr-FR" b="1" dirty="0">
                <a:solidFill>
                  <a:srgbClr val="FF0000"/>
                </a:solidFill>
                <a:ea typeface="Helvetica Neue"/>
                <a:cs typeface="Helvetica Neue"/>
                <a:sym typeface="Helvetica Neue"/>
              </a:rPr>
              <a:t> the formulation not </a:t>
            </a:r>
            <a:r>
              <a:rPr lang="fr-FR" b="1" dirty="0">
                <a:solidFill>
                  <a:schemeClr val="dk1"/>
                </a:solidFill>
                <a:ea typeface="Helvetica Neue"/>
                <a:cs typeface="Helvetica Neue"/>
                <a:sym typeface="Helvetica Neue"/>
              </a:rPr>
              <a:t>of the </a:t>
            </a:r>
            <a:r>
              <a:rPr lang="fr-FR" b="1" dirty="0" err="1">
                <a:solidFill>
                  <a:schemeClr val="dk1"/>
                </a:solidFill>
                <a:ea typeface="Helvetica Neue"/>
                <a:cs typeface="Helvetica Neue"/>
                <a:sym typeface="Helvetica Neue"/>
              </a:rPr>
              <a:t>questioning</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nor</a:t>
            </a:r>
            <a:r>
              <a:rPr lang="fr-FR" b="1" dirty="0">
                <a:solidFill>
                  <a:schemeClr val="dk1"/>
                </a:solidFill>
                <a:ea typeface="Helvetica Neue"/>
                <a:cs typeface="Helvetica Neue"/>
                <a:sym typeface="Helvetica Neue"/>
              </a:rPr>
              <a:t> of the </a:t>
            </a:r>
            <a:r>
              <a:rPr lang="fr-FR" b="1" dirty="0" err="1">
                <a:solidFill>
                  <a:schemeClr val="dk1"/>
                </a:solidFill>
                <a:ea typeface="Helvetica Neue"/>
                <a:cs typeface="Helvetica Neue"/>
                <a:sym typeface="Helvetica Neue"/>
              </a:rPr>
              <a:t>answer</a:t>
            </a:r>
            <a:r>
              <a:rPr lang="fr-FR" b="1" dirty="0">
                <a:solidFill>
                  <a:schemeClr val="dk1"/>
                </a:solidFill>
                <a:ea typeface="Helvetica Neue"/>
                <a:cs typeface="Helvetica Neue"/>
                <a:sym typeface="Helvetica Neue"/>
              </a:rPr>
              <a:t> to the question but </a:t>
            </a:r>
            <a:r>
              <a:rPr lang="fr-FR" b="1" dirty="0">
                <a:solidFill>
                  <a:srgbClr val="FF0000"/>
                </a:solidFill>
                <a:ea typeface="Helvetica Neue"/>
                <a:cs typeface="Helvetica Neue"/>
                <a:sym typeface="Helvetica Neue"/>
              </a:rPr>
              <a:t>of the final </a:t>
            </a:r>
            <a:r>
              <a:rPr lang="fr-FR" b="1" dirty="0" err="1">
                <a:solidFill>
                  <a:srgbClr val="FF0000"/>
                </a:solidFill>
                <a:ea typeface="Helvetica Neue"/>
                <a:cs typeface="Helvetica Neue"/>
                <a:sym typeface="Helvetica Neue"/>
              </a:rPr>
              <a:t>decision</a:t>
            </a:r>
            <a:r>
              <a:rPr lang="fr-FR" b="1" dirty="0">
                <a:solidFill>
                  <a:srgbClr val="FF0000"/>
                </a:solidFill>
                <a:ea typeface="Helvetica Neue"/>
                <a:cs typeface="Helvetica Neue"/>
                <a:sym typeface="Helvetica Neue"/>
              </a:rPr>
              <a:t> </a:t>
            </a:r>
            <a:r>
              <a:rPr lang="fr-FR" b="1" dirty="0" err="1">
                <a:solidFill>
                  <a:srgbClr val="FF0000"/>
                </a:solidFill>
                <a:ea typeface="Helvetica Neue"/>
                <a:cs typeface="Helvetica Neue"/>
                <a:sym typeface="Helvetica Neue"/>
              </a:rPr>
              <a:t>only</a:t>
            </a:r>
            <a:r>
              <a:rPr lang="fr-FR" b="1" dirty="0">
                <a:solidFill>
                  <a:srgbClr val="FF0000"/>
                </a:solidFill>
                <a:ea typeface="Helvetica Neue"/>
                <a:cs typeface="Helvetica Neue"/>
                <a:sym typeface="Helvetica Neue"/>
              </a:rPr>
              <a:t>, </a:t>
            </a:r>
            <a:r>
              <a:rPr lang="fr-FR" b="1" dirty="0">
                <a:solidFill>
                  <a:schemeClr val="dk1"/>
                </a:solidFill>
                <a:ea typeface="Helvetica Neue"/>
                <a:cs typeface="Helvetica Neue"/>
                <a:sym typeface="Helvetica Neue"/>
              </a:rPr>
              <a:t>i.e. to help </a:t>
            </a:r>
            <a:r>
              <a:rPr lang="fr-FR" b="1" dirty="0" err="1">
                <a:solidFill>
                  <a:schemeClr val="dk1"/>
                </a:solidFill>
                <a:ea typeface="Helvetica Neue"/>
                <a:cs typeface="Helvetica Neue"/>
                <a:sym typeface="Helvetica Neue"/>
              </a:rPr>
              <a:t>determinate</a:t>
            </a:r>
            <a:r>
              <a:rPr lang="fr-FR" b="1" dirty="0">
                <a:solidFill>
                  <a:schemeClr val="dk1"/>
                </a:solidFill>
                <a:ea typeface="Helvetica Neue"/>
                <a:cs typeface="Helvetica Neue"/>
                <a:sym typeface="Helvetica Neue"/>
              </a:rPr>
              <a:t> the </a:t>
            </a:r>
            <a:r>
              <a:rPr lang="fr-FR" b="1" dirty="0" err="1">
                <a:solidFill>
                  <a:schemeClr val="dk1"/>
                </a:solidFill>
                <a:ea typeface="Helvetica Neue"/>
                <a:cs typeface="Helvetica Neue"/>
                <a:sym typeface="Helvetica Neue"/>
              </a:rPr>
              <a:t>kind</a:t>
            </a:r>
            <a:r>
              <a:rPr lang="fr-FR" b="1" dirty="0">
                <a:solidFill>
                  <a:schemeClr val="dk1"/>
                </a:solidFill>
                <a:ea typeface="Helvetica Neue"/>
                <a:cs typeface="Helvetica Neue"/>
                <a:sym typeface="Helvetica Neue"/>
              </a:rPr>
              <a:t> of possible </a:t>
            </a:r>
            <a:r>
              <a:rPr lang="fr-FR" b="1" dirty="0" err="1">
                <a:solidFill>
                  <a:schemeClr val="dk1"/>
                </a:solidFill>
                <a:ea typeface="Helvetica Neue"/>
                <a:cs typeface="Helvetica Neue"/>
                <a:sym typeface="Helvetica Neue"/>
              </a:rPr>
              <a:t>pre-established</a:t>
            </a:r>
            <a:r>
              <a:rPr lang="fr-FR" b="1" dirty="0">
                <a:solidFill>
                  <a:schemeClr val="dk1"/>
                </a:solidFill>
                <a:ea typeface="Helvetica Neue"/>
                <a:cs typeface="Helvetica Neue"/>
                <a:sym typeface="Helvetica Neue"/>
              </a:rPr>
              <a:t> actions (to </a:t>
            </a:r>
            <a:r>
              <a:rPr lang="fr-FR" b="1" dirty="0" err="1">
                <a:solidFill>
                  <a:schemeClr val="dk1"/>
                </a:solidFill>
                <a:ea typeface="Helvetica Neue"/>
                <a:cs typeface="Helvetica Neue"/>
                <a:sym typeface="Helvetica Neue"/>
              </a:rPr>
              <a:t>vaccinate</a:t>
            </a:r>
            <a:r>
              <a:rPr lang="fr-FR" b="1" dirty="0">
                <a:solidFill>
                  <a:schemeClr val="dk1"/>
                </a:solidFill>
                <a:ea typeface="Helvetica Neue"/>
                <a:cs typeface="Helvetica Neue"/>
                <a:sym typeface="Helvetica Neue"/>
              </a:rPr>
              <a:t> or not,  to </a:t>
            </a:r>
            <a:r>
              <a:rPr lang="fr-FR" b="1" dirty="0" err="1">
                <a:solidFill>
                  <a:schemeClr val="dk1"/>
                </a:solidFill>
                <a:ea typeface="Helvetica Neue"/>
                <a:cs typeface="Helvetica Neue"/>
                <a:sym typeface="Helvetica Neue"/>
              </a:rPr>
              <a:t>buy</a:t>
            </a:r>
            <a:r>
              <a:rPr lang="fr-FR" b="1" dirty="0">
                <a:solidFill>
                  <a:schemeClr val="dk1"/>
                </a:solidFill>
                <a:ea typeface="Helvetica Neue"/>
                <a:cs typeface="Helvetica Neue"/>
                <a:sym typeface="Helvetica Neue"/>
              </a:rPr>
              <a:t> or not…):</a:t>
            </a:r>
            <a:endParaRPr dirty="0"/>
          </a:p>
          <a:p>
            <a:pPr marL="0" marR="0" lvl="0" indent="0" algn="l" rtl="0">
              <a:spcBef>
                <a:spcPts val="0"/>
              </a:spcBef>
              <a:spcAft>
                <a:spcPts val="0"/>
              </a:spcAft>
              <a:buClr>
                <a:schemeClr val="dk1"/>
              </a:buClr>
              <a:buSzPts val="2000"/>
              <a:buFont typeface="Arial"/>
              <a:buNone/>
            </a:pPr>
            <a:endParaRPr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19)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a </a:t>
            </a:r>
            <a:r>
              <a:rPr lang="fr-FR" b="0" i="0" u="none" strike="noStrike" cap="none" dirty="0" err="1">
                <a:solidFill>
                  <a:srgbClr val="FF0000"/>
                </a:solidFill>
                <a:ea typeface="Helvetica Neue"/>
                <a:cs typeface="Helvetica Neue"/>
                <a:sym typeface="Helvetica Neue"/>
              </a:rPr>
              <a:t>rapid</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decision</a:t>
            </a:r>
            <a:r>
              <a:rPr lang="fr-FR" b="0" i="0" u="none" strike="noStrike" cap="none" dirty="0">
                <a:solidFill>
                  <a:srgbClr val="FF0000"/>
                </a:solidFill>
                <a:ea typeface="Helvetica Neue"/>
                <a:cs typeface="Helvetica Neue"/>
                <a:sym typeface="Helvetica Neue"/>
              </a:rPr>
              <a:t> in a </a:t>
            </a:r>
            <a:r>
              <a:rPr lang="fr-FR" b="0" i="0" u="none" strike="noStrike" cap="none" dirty="0" err="1">
                <a:solidFill>
                  <a:srgbClr val="FF0000"/>
                </a:solidFill>
                <a:ea typeface="Helvetica Neue"/>
                <a:cs typeface="Helvetica Neue"/>
                <a:sym typeface="Helvetica Neue"/>
              </a:rPr>
              <a:t>complex</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context</a:t>
            </a:r>
            <a:r>
              <a:rPr lang="fr-FR" b="0" i="0" u="none" strike="noStrike" cap="none" dirty="0">
                <a:solidFill>
                  <a:srgbClr val="FF0000"/>
                </a:solidFill>
                <a:ea typeface="Helvetica Neue"/>
                <a:cs typeface="Helvetica Neue"/>
                <a:sym typeface="Helvetica Neue"/>
              </a:rPr>
              <a:t> of emergency. </a:t>
            </a:r>
            <a:br>
              <a:rPr lang="fr-FR" b="0" i="0" u="none" strike="noStrike" cap="none" dirty="0">
                <a:solidFill>
                  <a:srgbClr val="FF0000"/>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0" u="none" strike="noStrike" cap="none" dirty="0">
                <a:solidFill>
                  <a:schemeClr val="dk1"/>
                </a:solidFill>
                <a:ea typeface="Helvetica Neue"/>
                <a:cs typeface="Helvetica Neue"/>
                <a:sym typeface="Helvetica Neue"/>
              </a:rPr>
              <a:t> model for the management of </a:t>
            </a:r>
            <a:r>
              <a:rPr lang="fr-FR" b="0" i="0" u="none" strike="noStrike" cap="none" dirty="0" err="1">
                <a:solidFill>
                  <a:schemeClr val="dk1"/>
                </a:solidFill>
                <a:ea typeface="Helvetica Neue"/>
                <a:cs typeface="Helvetica Neue"/>
                <a:sym typeface="Helvetica Neue"/>
              </a:rPr>
              <a:t>epidemics</a:t>
            </a:r>
            <a:r>
              <a:rPr lang="fr-FR" b="0" i="0" u="none" strike="noStrike" cap="none" dirty="0">
                <a:solidFill>
                  <a:schemeClr val="dk1"/>
                </a:solidFill>
                <a:ea typeface="Helvetica Neue"/>
                <a:cs typeface="Helvetica Neue"/>
                <a:sym typeface="Helvetica Neue"/>
              </a:rPr>
              <a:t>, model for the management of catastrophe</a:t>
            </a:r>
            <a:endParaRPr dirty="0"/>
          </a:p>
          <a:p>
            <a:pPr marL="1257300" marR="0" lvl="2"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20) To </a:t>
            </a:r>
            <a:r>
              <a:rPr lang="fr-FR" b="0" i="0" u="none" strike="noStrike" cap="none" dirty="0" err="1">
                <a:solidFill>
                  <a:schemeClr val="dk1"/>
                </a:solidFill>
                <a:ea typeface="Helvetica Neue"/>
                <a:cs typeface="Helvetica Neue"/>
                <a:sym typeface="Helvetica Neue"/>
              </a:rPr>
              <a:t>facilitate</a:t>
            </a:r>
            <a:r>
              <a:rPr lang="fr-FR" b="0" i="0" u="none" strike="noStrike" cap="none" dirty="0">
                <a:solidFill>
                  <a:schemeClr val="dk1"/>
                </a:solidFill>
                <a:ea typeface="Helvetica Neue"/>
                <a:cs typeface="Helvetica Neue"/>
                <a:sym typeface="Helvetica Neue"/>
              </a:rPr>
              <a:t> a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in a </a:t>
            </a:r>
            <a:r>
              <a:rPr lang="fr-FR" b="0" i="0" u="none" strike="noStrike" cap="none" dirty="0" err="1">
                <a:solidFill>
                  <a:schemeClr val="dk1"/>
                </a:solidFill>
                <a:ea typeface="Helvetica Neue"/>
                <a:cs typeface="Helvetica Neue"/>
                <a:sym typeface="Helvetica Neue"/>
              </a:rPr>
              <a:t>context</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where</a:t>
            </a:r>
            <a:r>
              <a:rPr lang="fr-FR" b="0" i="0" u="none" strike="noStrike" cap="none" dirty="0">
                <a:solidFill>
                  <a:schemeClr val="dk1"/>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models</a:t>
            </a:r>
            <a:r>
              <a:rPr lang="fr-FR" b="0" i="0" u="none" strike="noStrike" cap="none" dirty="0">
                <a:solidFill>
                  <a:srgbClr val="FF0000"/>
                </a:solidFill>
                <a:ea typeface="Helvetica Neue"/>
                <a:cs typeface="Helvetica Neue"/>
                <a:sym typeface="Helvetica Neue"/>
              </a:rPr>
              <a:t> of </a:t>
            </a:r>
            <a:r>
              <a:rPr lang="fr-FR" b="0" i="0" u="none" strike="noStrike" cap="none" dirty="0" err="1">
                <a:solidFill>
                  <a:srgbClr val="FF0000"/>
                </a:solidFill>
                <a:ea typeface="Helvetica Neue"/>
                <a:cs typeface="Helvetica Neue"/>
                <a:sym typeface="Helvetica Neue"/>
              </a:rPr>
              <a:t>decision</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finally</a:t>
            </a:r>
            <a:r>
              <a:rPr lang="fr-FR" b="0" i="0" u="none" strike="noStrike" cap="none" dirty="0">
                <a:solidFill>
                  <a:srgbClr val="FF0000"/>
                </a:solidFill>
                <a:ea typeface="Helvetica Neue"/>
                <a:cs typeface="Helvetica Neue"/>
                <a:sym typeface="Helvetica Neue"/>
              </a:rPr>
              <a:t> can </a:t>
            </a:r>
            <a:r>
              <a:rPr lang="fr-FR" b="0" i="0" u="none" strike="noStrike" cap="none" dirty="0" err="1">
                <a:solidFill>
                  <a:srgbClr val="FF0000"/>
                </a:solidFill>
                <a:ea typeface="Helvetica Neue"/>
                <a:cs typeface="Helvetica Neue"/>
                <a:sym typeface="Helvetica Neue"/>
              </a:rPr>
              <a:t>be</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counted</a:t>
            </a:r>
            <a:r>
              <a:rPr lang="fr-FR" b="0" i="0" u="none" strike="noStrike" cap="none" dirty="0">
                <a:solidFill>
                  <a:srgbClr val="FF0000"/>
                </a:solidFill>
                <a:ea typeface="Helvetica Neue"/>
                <a:cs typeface="Helvetica Neue"/>
                <a:sym typeface="Helvetica Neue"/>
              </a:rPr>
              <a:t> as </a:t>
            </a:r>
            <a:r>
              <a:rPr lang="fr-FR" b="0" i="0" u="none" strike="noStrike" cap="none" dirty="0" err="1">
                <a:solidFill>
                  <a:srgbClr val="FF0000"/>
                </a:solidFill>
                <a:ea typeface="Helvetica Neue"/>
                <a:cs typeface="Helvetica Neue"/>
                <a:sym typeface="Helvetica Neue"/>
              </a:rPr>
              <a:t>explanative</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too</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because</a:t>
            </a:r>
            <a:r>
              <a:rPr lang="fr-FR" b="0" i="0" u="none" strike="noStrike" cap="none" dirty="0">
                <a:solidFill>
                  <a:schemeClr val="dk1"/>
                </a:solidFill>
                <a:ea typeface="Helvetica Neue"/>
                <a:cs typeface="Helvetica Neue"/>
                <a:sym typeface="Helvetica Neue"/>
              </a:rPr>
              <a:t>, on the run, </a:t>
            </a:r>
            <a:r>
              <a:rPr lang="fr-FR" b="0" i="0" u="none" strike="noStrike" cap="none" dirty="0" err="1">
                <a:solidFill>
                  <a:schemeClr val="dk1"/>
                </a:solidFill>
                <a:ea typeface="Helvetica Neue"/>
                <a:cs typeface="Helvetica Neue"/>
                <a:sym typeface="Helvetica Neue"/>
              </a:rPr>
              <a:t>they</a:t>
            </a:r>
            <a:r>
              <a:rPr lang="fr-FR" b="0" i="0" u="none" strike="noStrike" cap="none" dirty="0">
                <a:solidFill>
                  <a:schemeClr val="dk1"/>
                </a:solidFill>
                <a:ea typeface="Helvetica Neue"/>
                <a:cs typeface="Helvetica Neue"/>
                <a:sym typeface="Helvetica Neue"/>
              </a:rPr>
              <a:t> are </a:t>
            </a:r>
            <a:r>
              <a:rPr lang="fr-FR" b="0" i="0" u="none" strike="noStrike" cap="none" dirty="0" err="1">
                <a:solidFill>
                  <a:schemeClr val="dk1"/>
                </a:solidFill>
                <a:ea typeface="Helvetica Neue"/>
                <a:cs typeface="Helvetica Neue"/>
                <a:sym typeface="Helvetica Neue"/>
              </a:rPr>
              <a:t>becoming</a:t>
            </a:r>
            <a:r>
              <a:rPr lang="fr-FR" b="0" i="0" u="none" strike="noStrike" cap="none" dirty="0">
                <a:solidFill>
                  <a:schemeClr val="dk1"/>
                </a:solidFill>
                <a:ea typeface="Helvetica Neue"/>
                <a:cs typeface="Helvetica Neue"/>
                <a:sym typeface="Helvetica Neue"/>
              </a:rPr>
              <a:t> not </a:t>
            </a:r>
            <a:r>
              <a:rPr lang="fr-FR" b="0" i="0" u="none" strike="noStrike" cap="none" dirty="0" err="1">
                <a:solidFill>
                  <a:schemeClr val="dk1"/>
                </a:solidFill>
                <a:ea typeface="Helvetica Neue"/>
                <a:cs typeface="Helvetica Neue"/>
                <a:sym typeface="Helvetica Neue"/>
              </a:rPr>
              <a:t>only</a:t>
            </a:r>
            <a:r>
              <a:rPr lang="fr-FR" b="0" i="0" u="none" strike="noStrike" cap="none" dirty="0">
                <a:solidFill>
                  <a:schemeClr val="dk1"/>
                </a:solidFill>
                <a:ea typeface="Helvetica Neue"/>
                <a:cs typeface="Helvetica Neue"/>
                <a:sym typeface="Helvetica Neue"/>
              </a:rPr>
              <a:t> descriptive but prescriptive (in </a:t>
            </a:r>
            <a:r>
              <a:rPr lang="fr-FR" b="0" i="0" u="none" strike="noStrike" cap="none" dirty="0" err="1">
                <a:solidFill>
                  <a:schemeClr val="dk1"/>
                </a:solidFill>
                <a:ea typeface="Helvetica Neue"/>
                <a:cs typeface="Helvetica Neue"/>
                <a:sym typeface="Helvetica Neue"/>
              </a:rPr>
              <a:t>that</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they</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act</a:t>
            </a:r>
            <a:r>
              <a:rPr lang="fr-FR" b="0" i="0" u="none" strike="noStrike" cap="none" dirty="0">
                <a:solidFill>
                  <a:schemeClr val="dk1"/>
                </a:solidFill>
                <a:ea typeface="Helvetica Neue"/>
                <a:cs typeface="Helvetica Neue"/>
                <a:sym typeface="Helvetica Neue"/>
              </a:rPr>
              <a:t> as self-</a:t>
            </a:r>
            <a:r>
              <a:rPr lang="fr-FR" b="0" i="0" u="none" strike="noStrike" cap="none" dirty="0" err="1">
                <a:solidFill>
                  <a:schemeClr val="dk1"/>
                </a:solidFill>
                <a:ea typeface="Helvetica Neue"/>
                <a:cs typeface="Helvetica Neue"/>
                <a:sym typeface="Helvetica Neue"/>
              </a:rPr>
              <a:t>fulfilling</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representations</a:t>
            </a:r>
            <a:r>
              <a:rPr lang="fr-FR" b="0" i="0" u="none" strike="noStrike" cap="none" dirty="0">
                <a:solidFill>
                  <a:schemeClr val="dk1"/>
                </a:solidFill>
                <a:ea typeface="Helvetica Neue"/>
                <a:cs typeface="Helvetica Neue"/>
                <a:sym typeface="Helvetica Neue"/>
              </a:rPr>
              <a:t>). Confusions </a:t>
            </a:r>
            <a:r>
              <a:rPr lang="fr-FR" b="0" i="0" u="none" strike="noStrike" cap="none" dirty="0" err="1">
                <a:solidFill>
                  <a:schemeClr val="dk1"/>
                </a:solidFill>
                <a:ea typeface="Helvetica Neue"/>
                <a:cs typeface="Helvetica Neue"/>
                <a:sym typeface="Helvetica Neue"/>
              </a:rPr>
              <a:t>with</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functions</a:t>
            </a:r>
            <a:r>
              <a:rPr lang="fr-FR" b="0" i="0" u="none" strike="noStrike" cap="none" dirty="0">
                <a:solidFill>
                  <a:schemeClr val="dk1"/>
                </a:solidFill>
                <a:ea typeface="Helvetica Neue"/>
                <a:cs typeface="Helvetica Neue"/>
                <a:sym typeface="Helvetica Neue"/>
              </a:rPr>
              <a:t> #8 and #9 </a:t>
            </a:r>
            <a:r>
              <a:rPr lang="fr-FR" b="0" i="0" u="none" strike="noStrike" cap="none" dirty="0" err="1">
                <a:solidFill>
                  <a:schemeClr val="dk1"/>
                </a:solidFill>
                <a:ea typeface="Helvetica Neue"/>
                <a:cs typeface="Helvetica Neue"/>
                <a:sym typeface="Helvetica Neue"/>
              </a:rPr>
              <a:t>often</a:t>
            </a:r>
            <a:r>
              <a:rPr lang="fr-FR" b="0" i="0" u="none" strike="noStrike" cap="none" dirty="0">
                <a:solidFill>
                  <a:schemeClr val="dk1"/>
                </a:solidFill>
                <a:ea typeface="Helvetica Neue"/>
                <a:cs typeface="Helvetica Neue"/>
                <a:sym typeface="Helvetica Neue"/>
              </a:rPr>
              <a:t>. </a:t>
            </a:r>
            <a:br>
              <a:rPr lang="fr-FR" b="0" i="0" u="none" strike="noStrike" cap="none" dirty="0">
                <a:solidFill>
                  <a:schemeClr val="dk1"/>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in </a:t>
            </a:r>
            <a:r>
              <a:rPr lang="fr-FR" b="0" i="0" u="none" strike="noStrike" cap="none" dirty="0" err="1">
                <a:solidFill>
                  <a:schemeClr val="dk1"/>
                </a:solidFill>
                <a:ea typeface="Helvetica Neue"/>
                <a:cs typeface="Helvetica Neue"/>
                <a:sym typeface="Helvetica Neue"/>
              </a:rPr>
              <a:t>psychology</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theory</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economics</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mathematical</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derived</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products</a:t>
            </a:r>
            <a:r>
              <a:rPr lang="fr-FR" b="0" i="0" u="none" strike="noStrike" cap="none" dirty="0">
                <a:solidFill>
                  <a:schemeClr val="dk1"/>
                </a:solidFill>
                <a:ea typeface="Helvetica Neue"/>
                <a:cs typeface="Helvetica Neue"/>
                <a:sym typeface="Helvetica Neue"/>
              </a:rPr>
              <a:t> in finance (</a:t>
            </a:r>
            <a:r>
              <a:rPr lang="fr-FR" b="0" i="0" u="none" strike="noStrike" cap="none" dirty="0" err="1">
                <a:solidFill>
                  <a:schemeClr val="dk1"/>
                </a:solidFill>
                <a:ea typeface="Helvetica Neue"/>
                <a:cs typeface="Helvetica Neue"/>
                <a:sym typeface="Helvetica Neue"/>
              </a:rPr>
              <a:t>MacKenzie</a:t>
            </a:r>
            <a:r>
              <a:rPr lang="fr-FR" b="0" i="0" u="none" strike="noStrike" cap="none" dirty="0">
                <a:solidFill>
                  <a:schemeClr val="dk1"/>
                </a:solidFill>
                <a:ea typeface="Helvetica Neue"/>
                <a:cs typeface="Helvetica Neue"/>
                <a:sym typeface="Helvetica Neue"/>
              </a:rPr>
              <a:t> 2004) (Aglietta 2008)</a:t>
            </a:r>
            <a:endParaRPr dirty="0"/>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342900" marR="0" lvl="0" indent="-215900" algn="l" rtl="0">
              <a:spcBef>
                <a:spcPts val="400"/>
              </a:spcBef>
              <a:spcAft>
                <a:spcPts val="0"/>
              </a:spcAft>
              <a:buClr>
                <a:schemeClr val="dk1"/>
              </a:buClr>
              <a:buSzPts val="2000"/>
              <a:buFont typeface="Arial"/>
              <a:buNone/>
            </a:pPr>
            <a:endParaRPr b="1" dirty="0">
              <a:solidFill>
                <a:schemeClr val="dk1"/>
              </a:solidFill>
              <a:ea typeface="Helvetica Neue"/>
              <a:cs typeface="Helvetica Neue"/>
              <a:sym typeface="Helvetica Neue"/>
            </a:endParaRPr>
          </a:p>
        </p:txBody>
      </p:sp>
      <p:sp>
        <p:nvSpPr>
          <p:cNvPr id="263" name="Google Shape;26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31</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55228E6C-D66A-4FD1-B9D8-10C3CC9F4B47}"/>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761B1CC7-9E7D-4CE8-A88D-5B5402181406}"/>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(5/5)</a:t>
            </a:r>
            <a:endParaRPr lang="fr-FR"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1"/>
          <p:cNvSpPr txBox="1">
            <a:spLocks noGrp="1"/>
          </p:cNvSpPr>
          <p:nvPr>
            <p:ph type="body" idx="4294967295"/>
          </p:nvPr>
        </p:nvSpPr>
        <p:spPr>
          <a:xfrm>
            <a:off x="917951" y="1542451"/>
            <a:ext cx="10356097" cy="500764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66FF"/>
              </a:buClr>
              <a:buSzPts val="2274"/>
              <a:buFont typeface="Arial"/>
              <a:buNone/>
            </a:pPr>
            <a:r>
              <a:rPr lang="fr-FR" sz="2274" b="0" i="0" u="none" strike="noStrike" cap="none" dirty="0">
                <a:solidFill>
                  <a:srgbClr val="00B050"/>
                </a:solidFill>
                <a:ea typeface="Arial"/>
                <a:cs typeface="Arial"/>
                <a:sym typeface="Arial"/>
              </a:rPr>
              <a:t>Quels sont les objectifs :</a:t>
            </a:r>
            <a:endParaRPr dirty="0">
              <a:solidFill>
                <a:srgbClr val="00B050"/>
              </a:solidFil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Comprendre et interpréter </a:t>
            </a:r>
            <a:r>
              <a:rPr lang="fr-FR" sz="1895" b="0" i="0" u="none" strike="noStrike" cap="none" dirty="0">
                <a:solidFill>
                  <a:srgbClr val="000000"/>
                </a:solidFill>
                <a:ea typeface="Arial"/>
                <a:cs typeface="Arial"/>
                <a:sym typeface="Arial"/>
              </a:rPr>
              <a:t>des observations</a:t>
            </a:r>
            <a:endParaRPr dirty="0"/>
          </a:p>
          <a:p>
            <a:pPr marL="784080" marR="0" lvl="1" indent="-30024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Extrapoler/transposer </a:t>
            </a:r>
            <a:r>
              <a:rPr lang="fr-FR" sz="1895" b="0" i="0" u="none" strike="noStrike" cap="none" dirty="0">
                <a:solidFill>
                  <a:srgbClr val="000000"/>
                </a:solidFill>
                <a:ea typeface="Arial"/>
                <a:cs typeface="Arial"/>
                <a:sym typeface="Arial"/>
              </a:rPr>
              <a:t>les résultats observés à d’autres conditions expérimentales</a:t>
            </a:r>
            <a:endParaRPr sz="1895" b="0" i="0" u="none" strike="noStrike" cap="none" dirty="0">
              <a:solidFill>
                <a:srgbClr val="000000"/>
              </a:solidFill>
              <a:ea typeface="Arial"/>
              <a:cs typeface="Arial"/>
              <a:sym typeface="Arial"/>
            </a:endParaRPr>
          </a:p>
          <a:p>
            <a:pPr marL="784080" marR="0" lvl="1" indent="-30024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Intégrer </a:t>
            </a:r>
            <a:r>
              <a:rPr lang="fr-FR" sz="1895" b="0" i="0" u="none" strike="noStrike" cap="none" dirty="0">
                <a:solidFill>
                  <a:srgbClr val="000000"/>
                </a:solidFill>
                <a:ea typeface="Arial"/>
                <a:cs typeface="Arial"/>
                <a:sym typeface="Arial"/>
              </a:rPr>
              <a:t>des informations de diverses sources/expérimentations</a:t>
            </a:r>
            <a:endParaRPr sz="1895" b="0" i="0" u="none" strike="noStrike" cap="none" dirty="0">
              <a:solidFill>
                <a:srgbClr val="000000"/>
              </a:solidFill>
              <a:ea typeface="Arial"/>
              <a:cs typeface="Arial"/>
              <a:sym typeface="Arial"/>
            </a:endParaRPr>
          </a:p>
          <a:p>
            <a:pPr marL="0" marR="0" lvl="1" indent="0" algn="l" rtl="0">
              <a:lnSpc>
                <a:spcPct val="100000"/>
              </a:lnSpc>
              <a:spcBef>
                <a:spcPts val="236"/>
              </a:spcBef>
              <a:spcAft>
                <a:spcPts val="0"/>
              </a:spcAft>
              <a:buClr>
                <a:srgbClr val="0066FF"/>
              </a:buClr>
              <a:buSzPts val="947"/>
              <a:buFont typeface="Noto Sans Symbols"/>
              <a:buNone/>
            </a:pPr>
            <a:endParaRPr sz="947" b="0" i="0"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Prédire</a:t>
            </a:r>
            <a:r>
              <a:rPr lang="fr-FR" sz="1895" b="0" i="0" u="none" strike="noStrike" cap="none" dirty="0">
                <a:solidFill>
                  <a:srgbClr val="000000"/>
                </a:solidFill>
                <a:ea typeface="Arial"/>
                <a:cs typeface="Arial"/>
                <a:sym typeface="Arial"/>
              </a:rPr>
              <a:t> des événements non-observables</a:t>
            </a:r>
            <a:endParaRPr dirty="0"/>
          </a:p>
          <a:p>
            <a:pPr marL="0" marR="0" lvl="1" indent="0" algn="l" rtl="0">
              <a:lnSpc>
                <a:spcPct val="100000"/>
              </a:lnSpc>
              <a:spcBef>
                <a:spcPts val="473"/>
              </a:spcBef>
              <a:spcAft>
                <a:spcPts val="0"/>
              </a:spcAft>
              <a:buClr>
                <a:srgbClr val="0066FF"/>
              </a:buClr>
              <a:buSzPts val="2274"/>
              <a:buFont typeface="Noto Sans Symbols"/>
              <a:buNone/>
            </a:pPr>
            <a:endParaRPr sz="2274" b="0" i="0" u="none" strike="noStrike" cap="none" dirty="0">
              <a:solidFill>
                <a:srgbClr val="0066FF"/>
              </a:solidFill>
              <a:ea typeface="Arial"/>
              <a:cs typeface="Arial"/>
              <a:sym typeface="Arial"/>
            </a:endParaRPr>
          </a:p>
          <a:p>
            <a:pPr marL="0" marR="0" lvl="1" indent="0" algn="l" rtl="0">
              <a:lnSpc>
                <a:spcPct val="100000"/>
              </a:lnSpc>
              <a:spcBef>
                <a:spcPts val="567"/>
              </a:spcBef>
              <a:spcAft>
                <a:spcPts val="0"/>
              </a:spcAft>
              <a:buClr>
                <a:srgbClr val="0066FF"/>
              </a:buClr>
              <a:buSzPts val="2274"/>
              <a:buFont typeface="Noto Sans Symbols"/>
              <a:buNone/>
            </a:pPr>
            <a:r>
              <a:rPr lang="fr-FR" sz="2274" b="0" i="0" u="none" strike="noStrike" cap="none" dirty="0">
                <a:solidFill>
                  <a:srgbClr val="00B050"/>
                </a:solidFill>
                <a:ea typeface="Arial"/>
                <a:cs typeface="Arial"/>
                <a:sym typeface="Arial"/>
              </a:rPr>
              <a:t>Quelle est la valeur ajoutée :</a:t>
            </a:r>
            <a:endParaRPr dirty="0">
              <a:solidFill>
                <a:srgbClr val="00B050"/>
              </a:solidFil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Diminuer</a:t>
            </a:r>
            <a:r>
              <a:rPr lang="fr-FR" sz="1895" b="0" i="0" u="none" strike="noStrike" cap="none" dirty="0">
                <a:solidFill>
                  <a:srgbClr val="000000"/>
                </a:solidFill>
                <a:ea typeface="Arial"/>
                <a:cs typeface="Arial"/>
                <a:sym typeface="Arial"/>
              </a:rPr>
              <a:t> le nombre d’expérimentations</a:t>
            </a:r>
            <a:endParaRPr sz="1895" b="0" i="0" u="none" strike="noStrike" cap="none" dirty="0">
              <a:solidFill>
                <a:srgbClr val="000000"/>
              </a:solidFill>
              <a:ea typeface="Arial"/>
              <a:cs typeface="Arial"/>
              <a:sym typeface="Arial"/>
            </a:endParaRPr>
          </a:p>
          <a:p>
            <a:pPr marL="0" marR="0" lvl="1" indent="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Réduire</a:t>
            </a:r>
            <a:r>
              <a:rPr lang="fr-FR" sz="1895" b="0" i="0" u="none" strike="noStrike" cap="none" dirty="0">
                <a:solidFill>
                  <a:srgbClr val="000000"/>
                </a:solidFill>
                <a:ea typeface="Arial"/>
                <a:cs typeface="Arial"/>
                <a:sym typeface="Arial"/>
              </a:rPr>
              <a:t> les coûts financiers</a:t>
            </a:r>
            <a:endParaRPr dirty="0"/>
          </a:p>
          <a:p>
            <a:pPr marL="0" marR="0" lvl="1" indent="0" algn="l" rtl="0">
              <a:lnSpc>
                <a:spcPct val="100000"/>
              </a:lnSpc>
              <a:spcBef>
                <a:spcPts val="236"/>
              </a:spcBef>
              <a:spcAft>
                <a:spcPts val="0"/>
              </a:spcAft>
              <a:buClr>
                <a:srgbClr val="00B050"/>
              </a:buClr>
              <a:buSzPts val="947"/>
              <a:buFont typeface="Noto Sans Symbols"/>
              <a:buNone/>
            </a:pPr>
            <a:endParaRPr sz="947" b="1" i="0"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Identifier</a:t>
            </a:r>
            <a:r>
              <a:rPr lang="fr-FR" sz="1895" b="0" i="0" u="none" strike="noStrike" cap="none" dirty="0">
                <a:solidFill>
                  <a:srgbClr val="000000"/>
                </a:solidFill>
                <a:ea typeface="Arial"/>
                <a:cs typeface="Arial"/>
                <a:sym typeface="Arial"/>
              </a:rPr>
              <a:t> les besoins en recherche</a:t>
            </a:r>
            <a:endParaRPr dirty="0"/>
          </a:p>
          <a:p>
            <a:pPr marL="0" marR="0" lvl="1" indent="0" algn="l" rtl="0">
              <a:lnSpc>
                <a:spcPct val="100000"/>
              </a:lnSpc>
              <a:spcBef>
                <a:spcPts val="473"/>
              </a:spcBef>
              <a:spcAft>
                <a:spcPts val="0"/>
              </a:spcAft>
              <a:buClr>
                <a:srgbClr val="0066FF"/>
              </a:buClr>
              <a:buSzPts val="1895"/>
              <a:buFont typeface="Noto Sans Symbols"/>
              <a:buNone/>
            </a:pPr>
            <a:endParaRPr sz="1895" b="0" i="0" u="none" strike="noStrike" cap="none" dirty="0">
              <a:solidFill>
                <a:srgbClr val="000000"/>
              </a:solidFill>
              <a:ea typeface="Arial"/>
              <a:cs typeface="Arial"/>
              <a:sym typeface="Arial"/>
            </a:endParaRPr>
          </a:p>
          <a:p>
            <a:pPr marL="0" marR="0" lvl="1" indent="0" algn="l" rtl="0">
              <a:lnSpc>
                <a:spcPct val="100000"/>
              </a:lnSpc>
              <a:spcBef>
                <a:spcPts val="473"/>
              </a:spcBef>
              <a:spcAft>
                <a:spcPts val="0"/>
              </a:spcAft>
              <a:buClr>
                <a:srgbClr val="0066FF"/>
              </a:buClr>
              <a:buSzPts val="1895"/>
              <a:buFont typeface="Noto Sans Symbols"/>
              <a:buNone/>
            </a:pPr>
            <a:endParaRPr sz="1895" b="0" i="0" u="none" strike="noStrike" cap="none" dirty="0">
              <a:solidFill>
                <a:srgbClr val="000000"/>
              </a:solidFill>
              <a:ea typeface="Arial"/>
              <a:cs typeface="Arial"/>
              <a:sym typeface="Arial"/>
            </a:endParaRPr>
          </a:p>
        </p:txBody>
      </p:sp>
      <p:sp>
        <p:nvSpPr>
          <p:cNvPr id="4" name="Rectangle : coins arrondis 3">
            <a:extLst>
              <a:ext uri="{FF2B5EF4-FFF2-40B4-BE49-F238E27FC236}">
                <a16:creationId xmlns:a16="http://schemas.microsoft.com/office/drawing/2014/main" id="{7E96552B-2405-47FC-B9F9-7CE6C4A3AE89}"/>
              </a:ext>
            </a:extLst>
          </p:cNvPr>
          <p:cNvSpPr/>
          <p:nvPr/>
        </p:nvSpPr>
        <p:spPr>
          <a:xfrm>
            <a:off x="506186" y="136526"/>
            <a:ext cx="5589813"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 en (</a:t>
            </a:r>
            <a:r>
              <a:rPr lang="fr-FR" sz="2400" b="1" dirty="0" err="1"/>
              <a:t>eco</a:t>
            </a:r>
            <a:r>
              <a:rPr lang="fr-FR" sz="2400" b="1" dirty="0"/>
              <a:t>)toxicologie?</a:t>
            </a:r>
          </a:p>
        </p:txBody>
      </p:sp>
      <p:sp>
        <p:nvSpPr>
          <p:cNvPr id="2" name="Espace réservé du numéro de diapositive 1">
            <a:extLst>
              <a:ext uri="{FF2B5EF4-FFF2-40B4-BE49-F238E27FC236}">
                <a16:creationId xmlns:a16="http://schemas.microsoft.com/office/drawing/2014/main" id="{D317F900-7488-4072-B963-5610D17224F1}"/>
              </a:ext>
            </a:extLst>
          </p:cNvPr>
          <p:cNvSpPr>
            <a:spLocks noGrp="1"/>
          </p:cNvSpPr>
          <p:nvPr>
            <p:ph type="sldNum" sz="quarter" idx="12"/>
          </p:nvPr>
        </p:nvSpPr>
        <p:spPr/>
        <p:txBody>
          <a:bodyPr/>
          <a:lstStyle/>
          <a:p>
            <a:fld id="{A7AC398A-F763-4301-B81B-09CBB979320A}" type="slidenum">
              <a:rPr lang="fr-FR" smtClean="0"/>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2"/>
          <p:cNvSpPr txBox="1">
            <a:spLocks noGrp="1"/>
          </p:cNvSpPr>
          <p:nvPr>
            <p:ph type="body" idx="1"/>
          </p:nvPr>
        </p:nvSpPr>
        <p:spPr>
          <a:xfrm>
            <a:off x="224822" y="1757250"/>
            <a:ext cx="4208386" cy="2724943"/>
          </a:xfrm>
          <a:prstGeom prst="rect">
            <a:avLst/>
          </a:prstGeom>
          <a:noFill/>
          <a:ln>
            <a:noFill/>
          </a:ln>
        </p:spPr>
        <p:txBody>
          <a:bodyPr spcFirstLastPara="1" wrap="square" lIns="91425" tIns="45700" rIns="91425" bIns="45700" anchor="t" anchorCtr="0">
            <a:noAutofit/>
          </a:bodyPr>
          <a:lstStyle/>
          <a:p>
            <a:pPr lvl="0" algn="just" rtl="0">
              <a:lnSpc>
                <a:spcPct val="90000"/>
              </a:lnSpc>
              <a:spcBef>
                <a:spcPts val="0"/>
              </a:spcBef>
              <a:spcAft>
                <a:spcPts val="0"/>
              </a:spcAft>
              <a:buClr>
                <a:srgbClr val="00B050"/>
              </a:buClr>
              <a:buSzPts val="2000"/>
              <a:buFont typeface="Wingdings" panose="05000000000000000000" pitchFamily="2" charset="2"/>
              <a:buChar char="q"/>
            </a:pPr>
            <a:r>
              <a:rPr lang="fr-FR" sz="2000" dirty="0">
                <a:ea typeface="Helvetica Neue"/>
                <a:cs typeface="Helvetica Neue"/>
                <a:sym typeface="Helvetica Neue"/>
              </a:rPr>
              <a:t>Le travail de modélisation est classiquement décrit comme une démarche hypothético-déductive circulaire (</a:t>
            </a:r>
            <a:r>
              <a:rPr lang="fr-FR" sz="2000" dirty="0" err="1">
                <a:ea typeface="Helvetica Neue"/>
                <a:cs typeface="Helvetica Neue"/>
                <a:sym typeface="Helvetica Neue"/>
              </a:rPr>
              <a:t>Rivot</a:t>
            </a:r>
            <a:r>
              <a:rPr lang="fr-FR" sz="2000" dirty="0">
                <a:ea typeface="Helvetica Neue"/>
                <a:cs typeface="Helvetica Neue"/>
                <a:sym typeface="Helvetica Neue"/>
              </a:rPr>
              <a:t>, 2003). </a:t>
            </a:r>
            <a:endParaRPr sz="2000" dirty="0"/>
          </a:p>
          <a:p>
            <a:pPr marL="469900" lvl="0" indent="-342900" algn="just" rtl="0">
              <a:lnSpc>
                <a:spcPct val="90000"/>
              </a:lnSpc>
              <a:spcBef>
                <a:spcPts val="1000"/>
              </a:spcBef>
              <a:spcAft>
                <a:spcPts val="0"/>
              </a:spcAft>
              <a:buClr>
                <a:srgbClr val="00B050"/>
              </a:buClr>
              <a:buSzPts val="2000"/>
              <a:buFont typeface="Wingdings" panose="05000000000000000000" pitchFamily="2" charset="2"/>
              <a:buChar char="q"/>
            </a:pPr>
            <a:endParaRPr sz="2000" dirty="0">
              <a:ea typeface="Helvetica Neue"/>
              <a:cs typeface="Helvetica Neue"/>
              <a:sym typeface="Helvetica Neue"/>
            </a:endParaRPr>
          </a:p>
          <a:p>
            <a:pPr lvl="0" algn="just" rtl="0">
              <a:lnSpc>
                <a:spcPct val="90000"/>
              </a:lnSpc>
              <a:spcBef>
                <a:spcPts val="1000"/>
              </a:spcBef>
              <a:spcAft>
                <a:spcPts val="0"/>
              </a:spcAft>
              <a:buClr>
                <a:srgbClr val="00B050"/>
              </a:buClr>
              <a:buSzPts val="2000"/>
              <a:buFont typeface="Wingdings" panose="05000000000000000000" pitchFamily="2" charset="2"/>
              <a:buChar char="q"/>
            </a:pPr>
            <a:r>
              <a:rPr lang="fr-FR" sz="2000" dirty="0">
                <a:ea typeface="Helvetica Neue"/>
                <a:cs typeface="Helvetica Neue"/>
                <a:sym typeface="Helvetica Neue"/>
              </a:rPr>
              <a:t>Grimm et </a:t>
            </a:r>
            <a:r>
              <a:rPr lang="fr-FR" sz="2000" dirty="0" err="1">
                <a:ea typeface="Helvetica Neue"/>
                <a:cs typeface="Helvetica Neue"/>
                <a:sym typeface="Helvetica Neue"/>
              </a:rPr>
              <a:t>Railsback</a:t>
            </a:r>
            <a:r>
              <a:rPr lang="fr-FR" sz="2000" dirty="0">
                <a:ea typeface="Helvetica Neue"/>
                <a:cs typeface="Helvetica Neue"/>
                <a:sym typeface="Helvetica Neue"/>
              </a:rPr>
              <a:t> (2005) décrivent six grandes étapes dans ce cycle.</a:t>
            </a:r>
            <a:endParaRPr sz="2000" dirty="0"/>
          </a:p>
          <a:p>
            <a:pPr marL="228600" lvl="0" indent="-101600" algn="just" rtl="0">
              <a:lnSpc>
                <a:spcPct val="90000"/>
              </a:lnSpc>
              <a:spcBef>
                <a:spcPts val="1000"/>
              </a:spcBef>
              <a:spcAft>
                <a:spcPts val="0"/>
              </a:spcAft>
              <a:buClr>
                <a:srgbClr val="0070C0"/>
              </a:buClr>
              <a:buSzPts val="2000"/>
              <a:buFont typeface="Noto Sans Symbols"/>
              <a:buNone/>
            </a:pPr>
            <a:endParaRPr sz="2000" dirty="0">
              <a:ea typeface="Helvetica Neue"/>
              <a:cs typeface="Helvetica Neue"/>
              <a:sym typeface="Helvetica Neue"/>
            </a:endParaRPr>
          </a:p>
        </p:txBody>
      </p:sp>
      <p:pic>
        <p:nvPicPr>
          <p:cNvPr id="277" name="Google Shape;277;p22" descr="The modelling cycle. Patterns can be used both during the development... |  Download Scientific Diagram"/>
          <p:cNvPicPr preferRelativeResize="0"/>
          <p:nvPr/>
        </p:nvPicPr>
        <p:blipFill rotWithShape="1">
          <a:blip r:embed="rId3">
            <a:alphaModFix/>
          </a:blip>
          <a:srcRect/>
          <a:stretch/>
        </p:blipFill>
        <p:spPr>
          <a:xfrm>
            <a:off x="5294055" y="1325607"/>
            <a:ext cx="6673124" cy="5055872"/>
          </a:xfrm>
          <a:prstGeom prst="rect">
            <a:avLst/>
          </a:prstGeom>
          <a:noFill/>
          <a:ln>
            <a:noFill/>
          </a:ln>
        </p:spPr>
      </p:pic>
      <p:sp>
        <p:nvSpPr>
          <p:cNvPr id="5" name="Rectangle : coins arrondis 4">
            <a:extLst>
              <a:ext uri="{FF2B5EF4-FFF2-40B4-BE49-F238E27FC236}">
                <a16:creationId xmlns:a16="http://schemas.microsoft.com/office/drawing/2014/main" id="{7B061EC8-EAC8-4E55-8291-92F6B1649102}"/>
              </a:ext>
            </a:extLst>
          </p:cNvPr>
          <p:cNvSpPr/>
          <p:nvPr/>
        </p:nvSpPr>
        <p:spPr>
          <a:xfrm>
            <a:off x="506187" y="136526"/>
            <a:ext cx="3845378"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Cycle de modélisation</a:t>
            </a:r>
          </a:p>
        </p:txBody>
      </p:sp>
      <p:sp>
        <p:nvSpPr>
          <p:cNvPr id="4" name="Espace réservé du numéro de diapositive 3">
            <a:extLst>
              <a:ext uri="{FF2B5EF4-FFF2-40B4-BE49-F238E27FC236}">
                <a16:creationId xmlns:a16="http://schemas.microsoft.com/office/drawing/2014/main" id="{8E9F2387-068D-4A88-B6A5-F2233505F2B5}"/>
              </a:ext>
            </a:extLst>
          </p:cNvPr>
          <p:cNvSpPr>
            <a:spLocks noGrp="1"/>
          </p:cNvSpPr>
          <p:nvPr>
            <p:ph type="sldNum" sz="quarter" idx="12"/>
          </p:nvPr>
        </p:nvSpPr>
        <p:spPr/>
        <p:txBody>
          <a:bodyPr/>
          <a:lstStyle/>
          <a:p>
            <a:fld id="{A7AC398A-F763-4301-B81B-09CBB979320A}" type="slidenum">
              <a:rPr lang="fr-FR" smtClean="0"/>
              <a:t>33</a:t>
            </a:fld>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3"/>
          <p:cNvPicPr preferRelativeResize="0"/>
          <p:nvPr/>
        </p:nvPicPr>
        <p:blipFill rotWithShape="1">
          <a:blip r:embed="rId3">
            <a:alphaModFix/>
          </a:blip>
          <a:srcRect/>
          <a:stretch/>
        </p:blipFill>
        <p:spPr>
          <a:xfrm>
            <a:off x="3069771" y="1208674"/>
            <a:ext cx="7659882" cy="5004348"/>
          </a:xfrm>
          <a:prstGeom prst="rect">
            <a:avLst/>
          </a:prstGeom>
          <a:noFill/>
          <a:ln>
            <a:noFill/>
          </a:ln>
        </p:spPr>
      </p:pic>
      <p:sp>
        <p:nvSpPr>
          <p:cNvPr id="283" name="Google Shape;283;p23"/>
          <p:cNvSpPr txBox="1">
            <a:spLocks noGrp="1"/>
          </p:cNvSpPr>
          <p:nvPr>
            <p:ph type="title"/>
          </p:nvPr>
        </p:nvSpPr>
        <p:spPr>
          <a:xfrm>
            <a:off x="8033656" y="110898"/>
            <a:ext cx="3547685" cy="7059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2000" dirty="0">
                <a:latin typeface="Helvetica Neue"/>
                <a:ea typeface="Helvetica Neue"/>
                <a:cs typeface="Helvetica Neue"/>
                <a:sym typeface="Helvetica Neue"/>
              </a:rPr>
              <a:t>(Stéphanie </a:t>
            </a:r>
            <a:r>
              <a:rPr lang="fr-FR" sz="2000" dirty="0" err="1">
                <a:latin typeface="Helvetica Neue"/>
                <a:ea typeface="Helvetica Neue"/>
                <a:cs typeface="Helvetica Neue"/>
                <a:sym typeface="Helvetica Neue"/>
              </a:rPr>
              <a:t>Mahévas</a:t>
            </a:r>
            <a:r>
              <a:rPr lang="fr-FR" sz="2000" dirty="0">
                <a:latin typeface="Helvetica Neue"/>
                <a:ea typeface="Helvetica Neue"/>
                <a:cs typeface="Helvetica Neue"/>
                <a:sym typeface="Helvetica Neue"/>
              </a:rPr>
              <a:t>, Ifremer)</a:t>
            </a:r>
            <a:endParaRPr sz="2000" dirty="0">
              <a:latin typeface="Helvetica Neue"/>
              <a:ea typeface="Helvetica Neue"/>
              <a:cs typeface="Helvetica Neue"/>
              <a:sym typeface="Helvetica Neue"/>
            </a:endParaRPr>
          </a:p>
        </p:txBody>
      </p:sp>
      <p:sp>
        <p:nvSpPr>
          <p:cNvPr id="4" name="Rectangle : coins arrondis 3">
            <a:extLst>
              <a:ext uri="{FF2B5EF4-FFF2-40B4-BE49-F238E27FC236}">
                <a16:creationId xmlns:a16="http://schemas.microsoft.com/office/drawing/2014/main" id="{1E8E480E-BFF3-4163-B36F-C389AD2D88BC}"/>
              </a:ext>
            </a:extLst>
          </p:cNvPr>
          <p:cNvSpPr/>
          <p:nvPr/>
        </p:nvSpPr>
        <p:spPr>
          <a:xfrm>
            <a:off x="506187" y="136526"/>
            <a:ext cx="3845378"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Cycle de modélisation</a:t>
            </a:r>
          </a:p>
        </p:txBody>
      </p:sp>
      <p:sp>
        <p:nvSpPr>
          <p:cNvPr id="2" name="Espace réservé du numéro de diapositive 1">
            <a:extLst>
              <a:ext uri="{FF2B5EF4-FFF2-40B4-BE49-F238E27FC236}">
                <a16:creationId xmlns:a16="http://schemas.microsoft.com/office/drawing/2014/main" id="{E71B83C5-140C-4BE7-8335-1F41D8C288BC}"/>
              </a:ext>
            </a:extLst>
          </p:cNvPr>
          <p:cNvSpPr>
            <a:spLocks noGrp="1"/>
          </p:cNvSpPr>
          <p:nvPr>
            <p:ph type="sldNum" sz="quarter" idx="12"/>
          </p:nvPr>
        </p:nvSpPr>
        <p:spPr/>
        <p:txBody>
          <a:bodyPr/>
          <a:lstStyle/>
          <a:p>
            <a:fld id="{A7AC398A-F763-4301-B81B-09CBB979320A}" type="slidenum">
              <a:rPr lang="fr-FR" smtClean="0"/>
              <a:t>34</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5D3FB58A-0640-4B0A-9237-1EC125EB428F}"/>
              </a:ext>
            </a:extLst>
          </p:cNvPr>
          <p:cNvGraphicFramePr>
            <a:graphicFrameLocks noGrp="1"/>
          </p:cNvGraphicFramePr>
          <p:nvPr>
            <p:extLst>
              <p:ext uri="{D42A27DB-BD31-4B8C-83A1-F6EECF244321}">
                <p14:modId xmlns:p14="http://schemas.microsoft.com/office/powerpoint/2010/main" val="2927570525"/>
              </p:ext>
            </p:extLst>
          </p:nvPr>
        </p:nvGraphicFramePr>
        <p:xfrm>
          <a:off x="530674" y="1281794"/>
          <a:ext cx="11307536" cy="3909060"/>
        </p:xfrm>
        <a:graphic>
          <a:graphicData uri="http://schemas.openxmlformats.org/drawingml/2006/table">
            <a:tbl>
              <a:tblPr firstRow="1" firstCol="1" bandRow="1"/>
              <a:tblGrid>
                <a:gridCol w="11307536">
                  <a:extLst>
                    <a:ext uri="{9D8B030D-6E8A-4147-A177-3AD203B41FA5}">
                      <a16:colId xmlns:a16="http://schemas.microsoft.com/office/drawing/2014/main" val="2747580151"/>
                    </a:ext>
                  </a:extLst>
                </a:gridCol>
              </a:tblGrid>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7934" marR="47934" marT="0" marB="0">
                    <a:lnL>
                      <a:noFill/>
                    </a:lnL>
                    <a:lnR>
                      <a:noFill/>
                    </a:lnR>
                    <a:lnT>
                      <a:noFill/>
                    </a:lnT>
                    <a:lnB>
                      <a:noFill/>
                    </a:lnB>
                  </a:tcPr>
                </a:tc>
                <a:extLst>
                  <a:ext uri="{0D108BD9-81ED-4DB2-BD59-A6C34878D82A}">
                    <a16:rowId xmlns:a16="http://schemas.microsoft.com/office/drawing/2014/main" val="3588169944"/>
                  </a:ext>
                </a:extLst>
              </a:tr>
              <a:tr h="314234">
                <a:tc>
                  <a:txBody>
                    <a:bodyPr/>
                    <a:lstStyle/>
                    <a:p>
                      <a:r>
                        <a:rPr lang="fr-FR" sz="1800" kern="1200" dirty="0">
                          <a:solidFill>
                            <a:schemeClr val="tx1"/>
                          </a:solidFill>
                          <a:effectLst/>
                          <a:latin typeface="+mn-lt"/>
                          <a:ea typeface="+mn-ea"/>
                          <a:cs typeface="+mn-cs"/>
                        </a:rPr>
                        <a:t>Raphaël Royauté, INRAE UMR </a:t>
                      </a:r>
                      <a:r>
                        <a:rPr lang="fr-FR" sz="1800" kern="1200" dirty="0" err="1">
                          <a:solidFill>
                            <a:schemeClr val="tx1"/>
                          </a:solidFill>
                          <a:effectLst/>
                          <a:latin typeface="+mn-lt"/>
                          <a:ea typeface="+mn-ea"/>
                          <a:cs typeface="+mn-cs"/>
                        </a:rPr>
                        <a:t>EcoSys</a:t>
                      </a:r>
                      <a:r>
                        <a:rPr lang="fr-FR" sz="1800" kern="1200" dirty="0">
                          <a:solidFill>
                            <a:schemeClr val="tx1"/>
                          </a:solidFill>
                          <a:effectLst/>
                          <a:latin typeface="+mn-lt"/>
                          <a:ea typeface="+mn-ea"/>
                          <a:cs typeface="+mn-cs"/>
                        </a:rPr>
                        <a:t>, </a:t>
                      </a:r>
                      <a:r>
                        <a:rPr lang="fr-FR" sz="1800" u="sng" kern="1200" dirty="0">
                          <a:solidFill>
                            <a:schemeClr val="tx1"/>
                          </a:solidFill>
                          <a:effectLst/>
                          <a:latin typeface="+mn-lt"/>
                          <a:ea typeface="+mn-ea"/>
                          <a:cs typeface="+mn-cs"/>
                          <a:hlinkClick r:id="rId3"/>
                        </a:rPr>
                        <a:t>raphael.royaute@inrae.fr</a:t>
                      </a:r>
                      <a:endParaRPr lang="fr-FR" sz="1800" kern="1200" dirty="0">
                        <a:solidFill>
                          <a:schemeClr val="tx1"/>
                        </a:solidFill>
                        <a:effectLst/>
                        <a:latin typeface="+mn-lt"/>
                        <a:ea typeface="+mn-ea"/>
                        <a:cs typeface="+mn-cs"/>
                      </a:endParaRPr>
                    </a:p>
                    <a:p>
                      <a:r>
                        <a:rPr lang="en-US" sz="1800" kern="1200" dirty="0">
                          <a:solidFill>
                            <a:schemeClr val="tx1"/>
                          </a:solidFill>
                          <a:effectLst/>
                          <a:latin typeface="+mn-lt"/>
                          <a:ea typeface="+mn-ea"/>
                          <a:cs typeface="+mn-cs"/>
                        </a:rPr>
                        <a:t>Lisa </a:t>
                      </a:r>
                      <a:r>
                        <a:rPr lang="en-US" sz="1800" kern="1200" dirty="0" err="1">
                          <a:solidFill>
                            <a:schemeClr val="tx1"/>
                          </a:solidFill>
                          <a:effectLst/>
                          <a:latin typeface="+mn-lt"/>
                          <a:ea typeface="+mn-ea"/>
                          <a:cs typeface="+mn-cs"/>
                        </a:rPr>
                        <a:t>Gollot</a:t>
                      </a:r>
                      <a:r>
                        <a:rPr lang="en-US" sz="1800" kern="1200" dirty="0">
                          <a:solidFill>
                            <a:schemeClr val="tx1"/>
                          </a:solidFill>
                          <a:effectLst/>
                          <a:latin typeface="+mn-lt"/>
                          <a:ea typeface="+mn-ea"/>
                          <a:cs typeface="+mn-cs"/>
                        </a:rPr>
                        <a:t>, INRAE UMR </a:t>
                      </a:r>
                      <a:r>
                        <a:rPr lang="en-US" sz="1800" kern="1200" dirty="0" err="1">
                          <a:solidFill>
                            <a:schemeClr val="tx1"/>
                          </a:solidFill>
                          <a:effectLst/>
                          <a:latin typeface="+mn-lt"/>
                          <a:ea typeface="+mn-ea"/>
                          <a:cs typeface="+mn-cs"/>
                        </a:rPr>
                        <a:t>EcoSys</a:t>
                      </a:r>
                      <a:r>
                        <a:rPr lang="en-US" sz="1800" kern="1200" dirty="0">
                          <a:solidFill>
                            <a:schemeClr val="tx1"/>
                          </a:solidFill>
                          <a:effectLst/>
                          <a:latin typeface="+mn-lt"/>
                          <a:ea typeface="+mn-ea"/>
                          <a:cs typeface="+mn-cs"/>
                        </a:rPr>
                        <a:t>, </a:t>
                      </a:r>
                      <a:r>
                        <a:rPr lang="en-US" sz="1800" u="sng" kern="1200" dirty="0">
                          <a:solidFill>
                            <a:schemeClr val="tx1"/>
                          </a:solidFill>
                          <a:effectLst/>
                          <a:latin typeface="+mn-lt"/>
                          <a:ea typeface="+mn-ea"/>
                          <a:cs typeface="+mn-cs"/>
                          <a:hlinkClick r:id="rId4"/>
                        </a:rPr>
                        <a:t>lisa.gollot@inrae.fr </a:t>
                      </a:r>
                      <a:endParaRPr lang="fr-FR" sz="1800" dirty="0">
                        <a:effectLst/>
                        <a:latin typeface="Calibri" panose="020F0502020204030204" pitchFamily="34" charset="0"/>
                        <a:ea typeface="Calibri" panose="020F0502020204030204" pitchFamily="34" charset="0"/>
                        <a:cs typeface="Calibri" panose="020F0502020204030204" pitchFamily="34" charset="0"/>
                      </a:endParaRP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3799695524"/>
                  </a:ext>
                </a:extLst>
              </a:tr>
              <a:tr h="117172">
                <a:tc>
                  <a:txBody>
                    <a:bodyPr/>
                    <a:lstStyle/>
                    <a:p>
                      <a:pPr algn="just">
                        <a:spcBef>
                          <a:spcPts val="600"/>
                        </a:spcBef>
                        <a:spcAft>
                          <a:spcPts val="300"/>
                        </a:spcAft>
                      </a:pPr>
                      <a:r>
                        <a:rPr lang="fr-FR" sz="20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7934" marR="47934" marT="0" marB="0">
                    <a:lnL>
                      <a:noFill/>
                    </a:lnL>
                    <a:lnR>
                      <a:noFill/>
                    </a:lnR>
                    <a:lnT>
                      <a:noFill/>
                    </a:lnT>
                    <a:lnB>
                      <a:noFill/>
                    </a:lnB>
                  </a:tcPr>
                </a:tc>
                <a:extLst>
                  <a:ext uri="{0D108BD9-81ED-4DB2-BD59-A6C34878D82A}">
                    <a16:rowId xmlns:a16="http://schemas.microsoft.com/office/drawing/2014/main" val="1865702731"/>
                  </a:ext>
                </a:extLst>
              </a:tr>
              <a:tr h="1054547">
                <a:tc>
                  <a:txBody>
                    <a:bodyPr/>
                    <a:lstStyle/>
                    <a:p>
                      <a:pPr algn="just">
                        <a:spcBef>
                          <a:spcPts val="600"/>
                        </a:spcBef>
                        <a:spcAft>
                          <a:spcPts val="300"/>
                        </a:spcAft>
                      </a:pPr>
                      <a:r>
                        <a:rPr lang="fr-FR" sz="2000" dirty="0">
                          <a:effectLst/>
                          <a:latin typeface="Calibri" panose="020F0502020204030204" pitchFamily="34" charset="0"/>
                          <a:ea typeface="Marianne"/>
                          <a:cs typeface="Marianne"/>
                        </a:rPr>
                        <a:t>	</a:t>
                      </a:r>
                      <a:r>
                        <a:rPr lang="fr-FR" sz="1800" kern="1200" dirty="0">
                          <a:solidFill>
                            <a:schemeClr val="tx1"/>
                          </a:solidFill>
                          <a:effectLst/>
                          <a:latin typeface="+mn-lt"/>
                          <a:ea typeface="+mn-ea"/>
                          <a:cs typeface="+mn-cs"/>
                        </a:rPr>
                        <a:t>L’utilisation de produits pesticides pour la protection des cultures est une cause importante du déclin de la biodiversité et de l’efficacité des services écosystémiques. Les vers de terre ont un rôle majeur dans le fonctionnement des sols par leurs activités de bioturbation et de minéralisation du carbone organique, et sont sensibles aux produits pesticides. Un enjeu de taille est de comprendre comment ces organismes répondent aux contaminations multiples issus des pesticides. </a:t>
                      </a:r>
                      <a:endParaRPr lang="fr-FR" sz="1800" dirty="0">
                        <a:effectLst/>
                        <a:latin typeface="Calibri" panose="020F0502020204030204" pitchFamily="34" charset="0"/>
                        <a:ea typeface="Marianne"/>
                        <a:cs typeface="Marianne"/>
                      </a:endParaRP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2588785889"/>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7934" marR="47934" marT="0" marB="0">
                    <a:lnL>
                      <a:noFill/>
                    </a:lnL>
                    <a:lnR>
                      <a:noFill/>
                    </a:lnR>
                    <a:lnT>
                      <a:noFill/>
                    </a:lnT>
                    <a:lnB>
                      <a:noFill/>
                    </a:lnB>
                  </a:tcPr>
                </a:tc>
                <a:extLst>
                  <a:ext uri="{0D108BD9-81ED-4DB2-BD59-A6C34878D82A}">
                    <a16:rowId xmlns:a16="http://schemas.microsoft.com/office/drawing/2014/main" val="666238291"/>
                  </a:ext>
                </a:extLst>
              </a:tr>
              <a:tr h="234344">
                <a:tc>
                  <a:txBody>
                    <a:bodyPr/>
                    <a:lstStyle/>
                    <a:p>
                      <a:pPr algn="just">
                        <a:spcBef>
                          <a:spcPts val="600"/>
                        </a:spcBef>
                        <a:spcAft>
                          <a:spcPts val="300"/>
                        </a:spcAft>
                      </a:pPr>
                      <a:r>
                        <a:rPr lang="fr-FR" sz="1800" kern="1200" dirty="0">
                          <a:solidFill>
                            <a:schemeClr val="tx1"/>
                          </a:solidFill>
                          <a:effectLst/>
                          <a:latin typeface="+mn-lt"/>
                          <a:ea typeface="+mn-ea"/>
                          <a:cs typeface="+mn-cs"/>
                        </a:rPr>
                        <a:t>L’objectif de ce travail sera d’utiliser un modèle de dynamique de population existant dans lequel devront être intégré les effets connus sur les organismes de deux fongicides azolés pour prédire les impacts à long terme sur les populations.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956551333"/>
                  </a:ext>
                </a:extLst>
              </a:tr>
            </a:tbl>
          </a:graphicData>
        </a:graphic>
      </p:graphicFrame>
      <p:sp>
        <p:nvSpPr>
          <p:cNvPr id="5" name="Espace réservé du numéro de diapositive 4">
            <a:extLst>
              <a:ext uri="{FF2B5EF4-FFF2-40B4-BE49-F238E27FC236}">
                <a16:creationId xmlns:a16="http://schemas.microsoft.com/office/drawing/2014/main" id="{CF47F737-3B25-4731-A2B9-BC49880ECE0C}"/>
              </a:ext>
            </a:extLst>
          </p:cNvPr>
          <p:cNvSpPr>
            <a:spLocks noGrp="1"/>
          </p:cNvSpPr>
          <p:nvPr>
            <p:ph type="sldNum" idx="12"/>
          </p:nvPr>
        </p:nvSpPr>
        <p:spPr/>
        <p:txBody>
          <a:bodyPr/>
          <a:lstStyle/>
          <a:p>
            <a:fld id="{00000000-1234-1234-1234-123412341234}" type="slidenum">
              <a:rPr lang="fr-FR" smtClean="0"/>
              <a:pPr/>
              <a:t>35</a:t>
            </a:fld>
            <a:endParaRPr lang="fr-FR"/>
          </a:p>
        </p:txBody>
      </p:sp>
      <p:sp>
        <p:nvSpPr>
          <p:cNvPr id="8" name="Rectangle : coins arrondis 7">
            <a:extLst>
              <a:ext uri="{FF2B5EF4-FFF2-40B4-BE49-F238E27FC236}">
                <a16:creationId xmlns:a16="http://schemas.microsoft.com/office/drawing/2014/main" id="{13C3E5B7-261C-470C-B2CD-46D0A8044496}"/>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pic>
        <p:nvPicPr>
          <p:cNvPr id="11" name="Image 10" descr="C:\Users\cbedos\Documents\trames_2016\logo_INRAE.png">
            <a:extLst>
              <a:ext uri="{FF2B5EF4-FFF2-40B4-BE49-F238E27FC236}">
                <a16:creationId xmlns:a16="http://schemas.microsoft.com/office/drawing/2014/main" id="{349B6114-25A1-432B-BFC4-6676836092F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830521" y="1228996"/>
            <a:ext cx="932180" cy="251460"/>
          </a:xfrm>
          <a:prstGeom prst="rect">
            <a:avLst/>
          </a:prstGeom>
          <a:noFill/>
          <a:ln>
            <a:noFill/>
          </a:ln>
        </p:spPr>
      </p:pic>
      <p:pic>
        <p:nvPicPr>
          <p:cNvPr id="7" name="Image 6">
            <a:extLst>
              <a:ext uri="{FF2B5EF4-FFF2-40B4-BE49-F238E27FC236}">
                <a16:creationId xmlns:a16="http://schemas.microsoft.com/office/drawing/2014/main" id="{B0AF66A7-71BD-4619-BF62-7EBE190443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74150" y="1149993"/>
            <a:ext cx="1380862" cy="383440"/>
          </a:xfrm>
          <a:prstGeom prst="rect">
            <a:avLst/>
          </a:prstGeom>
        </p:spPr>
      </p:pic>
      <p:sp>
        <p:nvSpPr>
          <p:cNvPr id="10" name="Google Shape;125;p24">
            <a:extLst>
              <a:ext uri="{FF2B5EF4-FFF2-40B4-BE49-F238E27FC236}">
                <a16:creationId xmlns:a16="http://schemas.microsoft.com/office/drawing/2014/main" id="{44B262A6-BCB0-450C-A6B0-B010EF1A7B61}"/>
              </a:ext>
            </a:extLst>
          </p:cNvPr>
          <p:cNvSpPr txBox="1">
            <a:spLocks/>
          </p:cNvSpPr>
          <p:nvPr/>
        </p:nvSpPr>
        <p:spPr>
          <a:xfrm>
            <a:off x="5747657" y="280355"/>
            <a:ext cx="6444343" cy="1061358"/>
          </a:xfrm>
          <a:prstGeom prst="rect">
            <a:avLst/>
          </a:prstGeom>
        </p:spPr>
        <p:txBody>
          <a:bodyPr spcFirstLastPara="1" vert="horz" wrap="square" lIns="121900" tIns="121900" rIns="121900" bIns="121900" rtlCol="0" anchor="t" anchorCtr="0">
            <a:normAutofit fontScale="92500"/>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
                <a:solidFill>
                  <a:srgbClr val="00B050"/>
                </a:solidFill>
              </a:rPr>
              <a:t>Projet 1 : </a:t>
            </a:r>
            <a:r>
              <a:rPr lang="fr-FR" sz="2400"/>
              <a:t>Modélisation d’un mélange de pesticides sur la croissance et la reproduction des vers de terre</a:t>
            </a:r>
            <a:endParaRPr lang="fr-FR"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4"/>
          <p:cNvSpPr txBox="1">
            <a:spLocks noGrp="1"/>
          </p:cNvSpPr>
          <p:nvPr>
            <p:ph type="body" idx="1"/>
          </p:nvPr>
        </p:nvSpPr>
        <p:spPr>
          <a:xfrm>
            <a:off x="5747657" y="280355"/>
            <a:ext cx="6444343" cy="1061358"/>
          </a:xfrm>
          <a:prstGeom prst="rect">
            <a:avLst/>
          </a:prstGeom>
        </p:spPr>
        <p:txBody>
          <a:bodyPr spcFirstLastPara="1" vert="horz" wrap="square" lIns="121900" tIns="121900" rIns="121900" bIns="121900" rtlCol="0" anchor="t" anchorCtr="0">
            <a:normAutofit fontScale="92500"/>
          </a:bodyPr>
          <a:lstStyle/>
          <a:p>
            <a:pPr marL="0" indent="0">
              <a:buNone/>
            </a:pPr>
            <a:r>
              <a:rPr lang="fr" dirty="0">
                <a:solidFill>
                  <a:srgbClr val="00B050"/>
                </a:solidFill>
              </a:rPr>
              <a:t>Projet 1 : </a:t>
            </a:r>
            <a:r>
              <a:rPr lang="fr-FR" sz="2400" dirty="0"/>
              <a:t>Modélisation d’un mélange de pesticides sur la croissance et la reproduction des vers de terre</a:t>
            </a:r>
          </a:p>
        </p:txBody>
      </p:sp>
      <p:graphicFrame>
        <p:nvGraphicFramePr>
          <p:cNvPr id="4" name="Tableau 3">
            <a:extLst>
              <a:ext uri="{FF2B5EF4-FFF2-40B4-BE49-F238E27FC236}">
                <a16:creationId xmlns:a16="http://schemas.microsoft.com/office/drawing/2014/main" id="{5D3FB58A-0640-4B0A-9237-1EC125EB428F}"/>
              </a:ext>
            </a:extLst>
          </p:cNvPr>
          <p:cNvGraphicFramePr>
            <a:graphicFrameLocks noGrp="1"/>
          </p:cNvGraphicFramePr>
          <p:nvPr>
            <p:extLst>
              <p:ext uri="{D42A27DB-BD31-4B8C-83A1-F6EECF244321}">
                <p14:modId xmlns:p14="http://schemas.microsoft.com/office/powerpoint/2010/main" val="827637421"/>
              </p:ext>
            </p:extLst>
          </p:nvPr>
        </p:nvGraphicFramePr>
        <p:xfrm>
          <a:off x="530674" y="1281794"/>
          <a:ext cx="11307536" cy="4899660"/>
        </p:xfrm>
        <a:graphic>
          <a:graphicData uri="http://schemas.openxmlformats.org/drawingml/2006/table">
            <a:tbl>
              <a:tblPr firstRow="1" firstCol="1" bandRow="1"/>
              <a:tblGrid>
                <a:gridCol w="11307536">
                  <a:extLst>
                    <a:ext uri="{9D8B030D-6E8A-4147-A177-3AD203B41FA5}">
                      <a16:colId xmlns:a16="http://schemas.microsoft.com/office/drawing/2014/main" val="2747580151"/>
                    </a:ext>
                  </a:extLst>
                </a:gridCol>
              </a:tblGrid>
              <a:tr h="117172">
                <a:tc>
                  <a:txBody>
                    <a:bodyPr/>
                    <a:lstStyle/>
                    <a:p>
                      <a:pPr algn="just">
                        <a:spcBef>
                          <a:spcPts val="600"/>
                        </a:spcBef>
                        <a:spcAft>
                          <a:spcPts val="300"/>
                        </a:spcAft>
                      </a:pPr>
                      <a:r>
                        <a:rPr lang="fr-FR" sz="20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7934" marR="47934" marT="0" marB="0">
                    <a:lnL>
                      <a:noFill/>
                    </a:lnL>
                    <a:lnR>
                      <a:noFill/>
                    </a:lnR>
                    <a:lnT>
                      <a:noFill/>
                    </a:lnT>
                    <a:lnB>
                      <a:noFill/>
                    </a:lnB>
                  </a:tcPr>
                </a:tc>
                <a:extLst>
                  <a:ext uri="{0D108BD9-81ED-4DB2-BD59-A6C34878D82A}">
                    <a16:rowId xmlns:a16="http://schemas.microsoft.com/office/drawing/2014/main" val="1272530021"/>
                  </a:ext>
                </a:extLst>
              </a:tr>
              <a:tr h="703031">
                <a:tc>
                  <a:txBody>
                    <a:bodyPr/>
                    <a:lstStyle/>
                    <a:p>
                      <a:pPr algn="just">
                        <a:spcBef>
                          <a:spcPts val="600"/>
                        </a:spcBef>
                        <a:spcAft>
                          <a:spcPts val="300"/>
                        </a:spcAft>
                      </a:pPr>
                      <a:r>
                        <a:rPr lang="fr-FR" sz="1800" kern="1200" dirty="0">
                          <a:solidFill>
                            <a:schemeClr val="tx1"/>
                          </a:solidFill>
                          <a:effectLst/>
                          <a:latin typeface="+mn-lt"/>
                          <a:ea typeface="+mn-ea"/>
                          <a:cs typeface="+mn-cs"/>
                        </a:rPr>
                        <a:t>Modification d’un modèle de type « </a:t>
                      </a:r>
                      <a:r>
                        <a:rPr lang="fr-FR" sz="1800" kern="1200" dirty="0" err="1">
                          <a:solidFill>
                            <a:schemeClr val="tx1"/>
                          </a:solidFill>
                          <a:effectLst/>
                          <a:latin typeface="+mn-lt"/>
                          <a:ea typeface="+mn-ea"/>
                          <a:cs typeface="+mn-cs"/>
                        </a:rPr>
                        <a:t>dynamic</a:t>
                      </a:r>
                      <a:r>
                        <a:rPr lang="fr-FR" sz="1800" kern="1200" dirty="0">
                          <a:solidFill>
                            <a:schemeClr val="tx1"/>
                          </a:solidFill>
                          <a:effectLst/>
                          <a:latin typeface="+mn-lt"/>
                          <a:ea typeface="+mn-ea"/>
                          <a:cs typeface="+mn-cs"/>
                        </a:rPr>
                        <a:t> </a:t>
                      </a:r>
                      <a:r>
                        <a:rPr lang="fr-FR" sz="1800" kern="1200" dirty="0" err="1">
                          <a:solidFill>
                            <a:schemeClr val="tx1"/>
                          </a:solidFill>
                          <a:effectLst/>
                          <a:latin typeface="+mn-lt"/>
                          <a:ea typeface="+mn-ea"/>
                          <a:cs typeface="+mn-cs"/>
                        </a:rPr>
                        <a:t>energy</a:t>
                      </a:r>
                      <a:r>
                        <a:rPr lang="fr-FR" sz="1800" kern="1200" dirty="0">
                          <a:solidFill>
                            <a:schemeClr val="tx1"/>
                          </a:solidFill>
                          <a:effectLst/>
                          <a:latin typeface="+mn-lt"/>
                          <a:ea typeface="+mn-ea"/>
                          <a:cs typeface="+mn-cs"/>
                        </a:rPr>
                        <a:t> budget » (DEB) appliqué au ver de terre </a:t>
                      </a:r>
                      <a:r>
                        <a:rPr lang="fr-FR" sz="1800" i="1" kern="1200" dirty="0">
                          <a:solidFill>
                            <a:schemeClr val="tx1"/>
                          </a:solidFill>
                          <a:effectLst/>
                          <a:latin typeface="+mn-lt"/>
                          <a:ea typeface="+mn-ea"/>
                          <a:cs typeface="+mn-cs"/>
                        </a:rPr>
                        <a:t>A. </a:t>
                      </a:r>
                      <a:r>
                        <a:rPr lang="fr-FR" sz="1800" i="1" kern="1200" dirty="0" err="1">
                          <a:solidFill>
                            <a:schemeClr val="tx1"/>
                          </a:solidFill>
                          <a:effectLst/>
                          <a:latin typeface="+mn-lt"/>
                          <a:ea typeface="+mn-ea"/>
                          <a:cs typeface="+mn-cs"/>
                        </a:rPr>
                        <a:t>caliginosa</a:t>
                      </a:r>
                      <a:r>
                        <a:rPr lang="fr-FR" sz="1800" kern="1200" dirty="0">
                          <a:solidFill>
                            <a:schemeClr val="tx1"/>
                          </a:solidFill>
                          <a:effectLst/>
                          <a:latin typeface="+mn-lt"/>
                          <a:ea typeface="+mn-ea"/>
                          <a:cs typeface="+mn-cs"/>
                        </a:rPr>
                        <a:t> pour implémenter les effets d’écotoxicité sur la croissance et la reproduction. Le modèle DEB est un modèle en équation ordinaire différentiel avec une visé mécaniste (théorie du budget énergétique). La démarche visera à effectuer des simulations de cycle vitaux des vers de terre en fonction du mode d’action des produits pesticides et de leurs possibles interactions. Les paramètres DEB pour A. </a:t>
                      </a:r>
                      <a:r>
                        <a:rPr lang="fr-FR" sz="1800" kern="1200" dirty="0" err="1">
                          <a:solidFill>
                            <a:schemeClr val="tx1"/>
                          </a:solidFill>
                          <a:effectLst/>
                          <a:latin typeface="+mn-lt"/>
                          <a:ea typeface="+mn-ea"/>
                          <a:cs typeface="+mn-cs"/>
                        </a:rPr>
                        <a:t>caliginosa</a:t>
                      </a:r>
                      <a:r>
                        <a:rPr lang="fr-FR" sz="1800" kern="1200" dirty="0">
                          <a:solidFill>
                            <a:schemeClr val="tx1"/>
                          </a:solidFill>
                          <a:effectLst/>
                          <a:latin typeface="+mn-lt"/>
                          <a:ea typeface="+mn-ea"/>
                          <a:cs typeface="+mn-cs"/>
                        </a:rPr>
                        <a:t> sont disponibles sur la base de données </a:t>
                      </a:r>
                      <a:r>
                        <a:rPr lang="fr-FR" sz="1800" kern="1200" dirty="0" err="1">
                          <a:solidFill>
                            <a:schemeClr val="tx1"/>
                          </a:solidFill>
                          <a:effectLst/>
                          <a:latin typeface="+mn-lt"/>
                          <a:ea typeface="+mn-ea"/>
                          <a:cs typeface="+mn-cs"/>
                        </a:rPr>
                        <a:t>AddMyPet</a:t>
                      </a:r>
                      <a:r>
                        <a:rPr lang="fr-FR" sz="1800" kern="1200" dirty="0">
                          <a:solidFill>
                            <a:schemeClr val="tx1"/>
                          </a:solidFill>
                          <a:effectLst/>
                          <a:latin typeface="+mn-lt"/>
                          <a:ea typeface="+mn-ea"/>
                          <a:cs typeface="+mn-cs"/>
                        </a:rPr>
                        <a:t> et les données de tests d’écotoxicité sur l’imidaclopride (insecticide) et l’époxiconazole (fongicide) seront fournis.</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1326760577"/>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7934" marR="47934" marT="0" marB="0">
                    <a:lnL>
                      <a:noFill/>
                    </a:lnL>
                    <a:lnR>
                      <a:noFill/>
                    </a:lnR>
                    <a:lnT>
                      <a:noFill/>
                    </a:lnT>
                    <a:lnB>
                      <a:noFill/>
                    </a:lnB>
                  </a:tcPr>
                </a:tc>
                <a:extLst>
                  <a:ext uri="{0D108BD9-81ED-4DB2-BD59-A6C34878D82A}">
                    <a16:rowId xmlns:a16="http://schemas.microsoft.com/office/drawing/2014/main" val="758217085"/>
                  </a:ext>
                </a:extLst>
              </a:tr>
              <a:tr h="468688">
                <a:tc>
                  <a:txBody>
                    <a:bodyPr/>
                    <a:lstStyle/>
                    <a:p>
                      <a:pPr marL="342900" lvl="0" indent="-342900" algn="just">
                        <a:spcBef>
                          <a:spcPts val="600"/>
                        </a:spcBef>
                        <a:spcAft>
                          <a:spcPts val="0"/>
                        </a:spcAft>
                        <a:buFont typeface="Symbol" panose="05050102010706020507" pitchFamily="18" charset="2"/>
                        <a:buChar char=""/>
                      </a:pPr>
                      <a:r>
                        <a:rPr lang="fr-FR" sz="1800" kern="1200" dirty="0">
                          <a:solidFill>
                            <a:schemeClr val="tx1"/>
                          </a:solidFill>
                          <a:effectLst/>
                          <a:latin typeface="+mn-lt"/>
                          <a:ea typeface="+mn-ea"/>
                          <a:cs typeface="+mn-cs"/>
                        </a:rPr>
                        <a:t>Analyse bibliographique pour identifier les modes d’action les plus </a:t>
                      </a:r>
                      <a:r>
                        <a:rPr lang="fr-FR" sz="1800" kern="1200" dirty="0" err="1">
                          <a:solidFill>
                            <a:schemeClr val="tx1"/>
                          </a:solidFill>
                          <a:effectLst/>
                          <a:latin typeface="+mn-lt"/>
                          <a:ea typeface="+mn-ea"/>
                          <a:cs typeface="+mn-cs"/>
                        </a:rPr>
                        <a:t>probalble</a:t>
                      </a:r>
                      <a:r>
                        <a:rPr lang="fr-FR" sz="1800" kern="1200" dirty="0">
                          <a:solidFill>
                            <a:schemeClr val="tx1"/>
                          </a:solidFill>
                          <a:effectLst/>
                          <a:latin typeface="+mn-lt"/>
                          <a:ea typeface="+mn-ea"/>
                          <a:cs typeface="+mn-cs"/>
                        </a:rPr>
                        <a:t> de l’époxiconazole et de l’imidaclopride. Implémentation du mode d’action des molécules sous R à l’aide du package </a:t>
                      </a:r>
                      <a:r>
                        <a:rPr lang="fr-FR" sz="1800" kern="1200" dirty="0" err="1">
                          <a:solidFill>
                            <a:schemeClr val="tx1"/>
                          </a:solidFill>
                          <a:effectLst/>
                          <a:latin typeface="+mn-lt"/>
                          <a:ea typeface="+mn-ea"/>
                          <a:cs typeface="+mn-cs"/>
                        </a:rPr>
                        <a:t>deSolve</a:t>
                      </a:r>
                      <a:r>
                        <a:rPr lang="fr-FR" sz="1800" kern="1200" dirty="0">
                          <a:solidFill>
                            <a:schemeClr val="tx1"/>
                          </a:solidFill>
                          <a:effectLst/>
                          <a:latin typeface="+mn-lt"/>
                          <a:ea typeface="+mn-ea"/>
                          <a:cs typeface="+mn-cs"/>
                        </a:rPr>
                        <a:t>, </a:t>
                      </a:r>
                      <a:r>
                        <a:rPr lang="fr-FR" sz="1800" kern="1200" dirty="0" err="1">
                          <a:solidFill>
                            <a:schemeClr val="tx1"/>
                          </a:solidFill>
                          <a:effectLst/>
                          <a:latin typeface="+mn-lt"/>
                          <a:ea typeface="+mn-ea"/>
                          <a:cs typeface="+mn-cs"/>
                        </a:rPr>
                        <a:t>programation</a:t>
                      </a:r>
                      <a:r>
                        <a:rPr lang="fr-FR" sz="1800" kern="1200" dirty="0">
                          <a:solidFill>
                            <a:schemeClr val="tx1"/>
                          </a:solidFill>
                          <a:effectLst/>
                          <a:latin typeface="+mn-lt"/>
                          <a:ea typeface="+mn-ea"/>
                          <a:cs typeface="+mn-cs"/>
                        </a:rPr>
                        <a:t> de différents scénarios d’exposition (molécules seules ou en mélange selon des expositions à des doses environnementales). Exploitation et interprétation des données.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562630805"/>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7934" marR="47934" marT="0" marB="0">
                    <a:lnL>
                      <a:noFill/>
                    </a:lnL>
                    <a:lnR>
                      <a:noFill/>
                    </a:lnR>
                    <a:lnT>
                      <a:noFill/>
                    </a:lnT>
                    <a:lnB>
                      <a:noFill/>
                    </a:lnB>
                  </a:tcPr>
                </a:tc>
                <a:extLst>
                  <a:ext uri="{0D108BD9-81ED-4DB2-BD59-A6C34878D82A}">
                    <a16:rowId xmlns:a16="http://schemas.microsoft.com/office/drawing/2014/main" val="2658782301"/>
                  </a:ext>
                </a:extLst>
              </a:tr>
              <a:tr h="756291">
                <a:tc>
                  <a:txBody>
                    <a:bodyPr/>
                    <a:lstStyle/>
                    <a:p>
                      <a:r>
                        <a:rPr lang="fr-FR" sz="1600" kern="1200" dirty="0" err="1">
                          <a:solidFill>
                            <a:schemeClr val="tx1"/>
                          </a:solidFill>
                          <a:effectLst/>
                          <a:latin typeface="+mn-lt"/>
                          <a:ea typeface="+mn-ea"/>
                          <a:cs typeface="+mn-cs"/>
                        </a:rPr>
                        <a:t>Gergs</a:t>
                      </a:r>
                      <a:r>
                        <a:rPr lang="fr-FR" sz="1600" kern="1200" dirty="0">
                          <a:solidFill>
                            <a:schemeClr val="tx1"/>
                          </a:solidFill>
                          <a:effectLst/>
                          <a:latin typeface="+mn-lt"/>
                          <a:ea typeface="+mn-ea"/>
                          <a:cs typeface="+mn-cs"/>
                        </a:rPr>
                        <a:t>, A. et al. 2022. Conservation </a:t>
                      </a:r>
                      <a:r>
                        <a:rPr lang="fr-FR" sz="1600" kern="1200" dirty="0" err="1">
                          <a:solidFill>
                            <a:schemeClr val="tx1"/>
                          </a:solidFill>
                          <a:effectLst/>
                          <a:latin typeface="+mn-lt"/>
                          <a:ea typeface="+mn-ea"/>
                          <a:cs typeface="+mn-cs"/>
                        </a:rPr>
                        <a:t>Physiology</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3"/>
                        </a:rPr>
                        <a:t>https://doi.org/10.1093/conphys/coac042</a:t>
                      </a:r>
                      <a:endParaRPr lang="fr-FR" sz="1600" kern="1200" dirty="0">
                        <a:solidFill>
                          <a:schemeClr val="tx1"/>
                        </a:solidFill>
                        <a:effectLst/>
                        <a:latin typeface="+mn-lt"/>
                        <a:ea typeface="+mn-ea"/>
                        <a:cs typeface="+mn-cs"/>
                      </a:endParaRPr>
                    </a:p>
                    <a:p>
                      <a:r>
                        <a:rPr lang="fr-FR" sz="1600" kern="1200" dirty="0">
                          <a:solidFill>
                            <a:schemeClr val="tx1"/>
                          </a:solidFill>
                          <a:effectLst/>
                          <a:latin typeface="+mn-lt"/>
                          <a:ea typeface="+mn-ea"/>
                          <a:cs typeface="+mn-cs"/>
                        </a:rPr>
                        <a:t>Bart, S. et al. 2019. </a:t>
                      </a:r>
                      <a:r>
                        <a:rPr lang="fr-FR" sz="1600" kern="1200" dirty="0" err="1">
                          <a:solidFill>
                            <a:schemeClr val="tx1"/>
                          </a:solidFill>
                          <a:effectLst/>
                          <a:latin typeface="+mn-lt"/>
                          <a:ea typeface="+mn-ea"/>
                          <a:cs typeface="+mn-cs"/>
                        </a:rPr>
                        <a:t>Ecotoxicology</a:t>
                      </a:r>
                      <a:r>
                        <a:rPr lang="fr-FR" sz="1600" kern="1200" dirty="0">
                          <a:solidFill>
                            <a:schemeClr val="tx1"/>
                          </a:solidFill>
                          <a:effectLst/>
                          <a:latin typeface="+mn-lt"/>
                          <a:ea typeface="+mn-ea"/>
                          <a:cs typeface="+mn-cs"/>
                        </a:rPr>
                        <a:t> and </a:t>
                      </a:r>
                      <a:r>
                        <a:rPr lang="fr-FR" sz="1600" kern="1200" dirty="0" err="1">
                          <a:solidFill>
                            <a:schemeClr val="tx1"/>
                          </a:solidFill>
                          <a:effectLst/>
                          <a:latin typeface="+mn-lt"/>
                          <a:ea typeface="+mn-ea"/>
                          <a:cs typeface="+mn-cs"/>
                        </a:rPr>
                        <a:t>Environmental</a:t>
                      </a:r>
                      <a:r>
                        <a:rPr lang="fr-FR" sz="1600" kern="1200" dirty="0">
                          <a:solidFill>
                            <a:schemeClr val="tx1"/>
                          </a:solidFill>
                          <a:effectLst/>
                          <a:latin typeface="+mn-lt"/>
                          <a:ea typeface="+mn-ea"/>
                          <a:cs typeface="+mn-cs"/>
                        </a:rPr>
                        <a:t> </a:t>
                      </a:r>
                      <a:r>
                        <a:rPr lang="fr-FR" sz="1600" kern="1200" dirty="0" err="1">
                          <a:solidFill>
                            <a:schemeClr val="tx1"/>
                          </a:solidFill>
                          <a:effectLst/>
                          <a:latin typeface="+mn-lt"/>
                          <a:ea typeface="+mn-ea"/>
                          <a:cs typeface="+mn-cs"/>
                        </a:rPr>
                        <a:t>Safety</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4"/>
                        </a:rPr>
                        <a:t>https://doi.org/10.1016/j.ecoenv.2019.06.049</a:t>
                      </a:r>
                      <a:endParaRPr lang="fr-FR" sz="1600" kern="1200" dirty="0">
                        <a:solidFill>
                          <a:schemeClr val="tx1"/>
                        </a:solidFill>
                        <a:effectLst/>
                        <a:latin typeface="+mn-lt"/>
                        <a:ea typeface="+mn-ea"/>
                        <a:cs typeface="+mn-cs"/>
                      </a:endParaRPr>
                    </a:p>
                    <a:p>
                      <a:r>
                        <a:rPr lang="fr-FR" sz="1600" kern="1200" dirty="0">
                          <a:solidFill>
                            <a:schemeClr val="tx1"/>
                          </a:solidFill>
                          <a:effectLst/>
                          <a:latin typeface="+mn-lt"/>
                          <a:ea typeface="+mn-ea"/>
                          <a:cs typeface="+mn-cs"/>
                        </a:rPr>
                        <a:t>Bart, S. et al. 2019. </a:t>
                      </a:r>
                      <a:r>
                        <a:rPr lang="fr-FR" sz="1600" kern="1200" dirty="0" err="1">
                          <a:solidFill>
                            <a:schemeClr val="tx1"/>
                          </a:solidFill>
                          <a:effectLst/>
                          <a:latin typeface="+mn-lt"/>
                          <a:ea typeface="+mn-ea"/>
                          <a:cs typeface="+mn-cs"/>
                        </a:rPr>
                        <a:t>Environmental</a:t>
                      </a:r>
                      <a:r>
                        <a:rPr lang="fr-FR" sz="1600" kern="1200" dirty="0">
                          <a:solidFill>
                            <a:schemeClr val="tx1"/>
                          </a:solidFill>
                          <a:effectLst/>
                          <a:latin typeface="+mn-lt"/>
                          <a:ea typeface="+mn-ea"/>
                          <a:cs typeface="+mn-cs"/>
                        </a:rPr>
                        <a:t> Science and Pollution </a:t>
                      </a:r>
                      <a:r>
                        <a:rPr lang="fr-FR" sz="1600" kern="1200" dirty="0" err="1">
                          <a:solidFill>
                            <a:schemeClr val="tx1"/>
                          </a:solidFill>
                          <a:effectLst/>
                          <a:latin typeface="+mn-lt"/>
                          <a:ea typeface="+mn-ea"/>
                          <a:cs typeface="+mn-cs"/>
                        </a:rPr>
                        <a:t>Research</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5"/>
                        </a:rPr>
                        <a:t>https://doi.org/10.1007/s11356-019-06985-z</a:t>
                      </a:r>
                      <a:endParaRPr lang="fr-FR" sz="1600" kern="1200" dirty="0">
                        <a:solidFill>
                          <a:schemeClr val="tx1"/>
                        </a:solidFill>
                        <a:effectLst/>
                        <a:latin typeface="+mn-lt"/>
                        <a:ea typeface="+mn-ea"/>
                        <a:cs typeface="+mn-cs"/>
                      </a:endParaRPr>
                    </a:p>
                    <a:p>
                      <a:r>
                        <a:rPr lang="fr-FR" sz="1600" kern="1200" dirty="0" err="1">
                          <a:solidFill>
                            <a:schemeClr val="tx1"/>
                          </a:solidFill>
                          <a:effectLst/>
                          <a:latin typeface="+mn-lt"/>
                          <a:ea typeface="+mn-ea"/>
                          <a:cs typeface="+mn-cs"/>
                        </a:rPr>
                        <a:t>Pelosi</a:t>
                      </a:r>
                      <a:r>
                        <a:rPr lang="fr-FR" sz="1600" kern="1200" dirty="0">
                          <a:solidFill>
                            <a:schemeClr val="tx1"/>
                          </a:solidFill>
                          <a:effectLst/>
                          <a:latin typeface="+mn-lt"/>
                          <a:ea typeface="+mn-ea"/>
                          <a:cs typeface="+mn-cs"/>
                        </a:rPr>
                        <a:t>, C., et al. 2021. Agriculture, </a:t>
                      </a:r>
                      <a:r>
                        <a:rPr lang="fr-FR" sz="1600" kern="1200" dirty="0" err="1">
                          <a:solidFill>
                            <a:schemeClr val="tx1"/>
                          </a:solidFill>
                          <a:effectLst/>
                          <a:latin typeface="+mn-lt"/>
                          <a:ea typeface="+mn-ea"/>
                          <a:cs typeface="+mn-cs"/>
                        </a:rPr>
                        <a:t>Ecosystems</a:t>
                      </a:r>
                      <a:r>
                        <a:rPr lang="fr-FR" sz="1600" kern="1200" dirty="0">
                          <a:solidFill>
                            <a:schemeClr val="tx1"/>
                          </a:solidFill>
                          <a:effectLst/>
                          <a:latin typeface="+mn-lt"/>
                          <a:ea typeface="+mn-ea"/>
                          <a:cs typeface="+mn-cs"/>
                        </a:rPr>
                        <a:t> &amp; </a:t>
                      </a:r>
                      <a:r>
                        <a:rPr lang="fr-FR" sz="1600" kern="1200" dirty="0" err="1">
                          <a:solidFill>
                            <a:schemeClr val="tx1"/>
                          </a:solidFill>
                          <a:effectLst/>
                          <a:latin typeface="+mn-lt"/>
                          <a:ea typeface="+mn-ea"/>
                          <a:cs typeface="+mn-cs"/>
                        </a:rPr>
                        <a:t>Environment</a:t>
                      </a:r>
                      <a:r>
                        <a:rPr lang="fr-FR" sz="1600" kern="1200" dirty="0">
                          <a:solidFill>
                            <a:schemeClr val="tx1"/>
                          </a:solidFill>
                          <a:effectLst/>
                          <a:latin typeface="+mn-lt"/>
                          <a:ea typeface="+mn-ea"/>
                          <a:cs typeface="+mn-cs"/>
                        </a:rPr>
                        <a:t>. </a:t>
                      </a:r>
                      <a:r>
                        <a:rPr lang="fr-FR" sz="1600" u="sng" kern="1200" dirty="0">
                          <a:solidFill>
                            <a:schemeClr val="tx1"/>
                          </a:solidFill>
                          <a:effectLst/>
                          <a:latin typeface="+mn-lt"/>
                          <a:ea typeface="+mn-ea"/>
                          <a:cs typeface="+mn-cs"/>
                          <a:hlinkClick r:id="rId6"/>
                        </a:rPr>
                        <a:t>https://doi.org/10.1016/j.agee.2020.107167</a:t>
                      </a:r>
                      <a:r>
                        <a:rPr lang="fr-FR" sz="1600" kern="1200" dirty="0">
                          <a:solidFill>
                            <a:schemeClr val="tx1"/>
                          </a:solidFill>
                          <a:effectLst/>
                          <a:latin typeface="+mn-lt"/>
                          <a:ea typeface="+mn-ea"/>
                          <a:cs typeface="+mn-cs"/>
                        </a:rPr>
                        <a:t> </a:t>
                      </a:r>
                    </a:p>
                  </a:txBody>
                  <a:tcPr marL="47934" marR="47934" marT="0" marB="0">
                    <a:lnL>
                      <a:noFill/>
                    </a:lnL>
                    <a:lnR>
                      <a:noFill/>
                    </a:lnR>
                    <a:lnT>
                      <a:noFill/>
                    </a:lnT>
                    <a:lnB>
                      <a:noFill/>
                    </a:lnB>
                  </a:tcPr>
                </a:tc>
                <a:extLst>
                  <a:ext uri="{0D108BD9-81ED-4DB2-BD59-A6C34878D82A}">
                    <a16:rowId xmlns:a16="http://schemas.microsoft.com/office/drawing/2014/main" val="697726432"/>
                  </a:ext>
                </a:extLst>
              </a:tr>
            </a:tbl>
          </a:graphicData>
        </a:graphic>
      </p:graphicFrame>
      <p:sp>
        <p:nvSpPr>
          <p:cNvPr id="5" name="Espace réservé du numéro de diapositive 4">
            <a:extLst>
              <a:ext uri="{FF2B5EF4-FFF2-40B4-BE49-F238E27FC236}">
                <a16:creationId xmlns:a16="http://schemas.microsoft.com/office/drawing/2014/main" id="{CF47F737-3B25-4731-A2B9-BC49880ECE0C}"/>
              </a:ext>
            </a:extLst>
          </p:cNvPr>
          <p:cNvSpPr>
            <a:spLocks noGrp="1"/>
          </p:cNvSpPr>
          <p:nvPr>
            <p:ph type="sldNum" idx="12"/>
          </p:nvPr>
        </p:nvSpPr>
        <p:spPr/>
        <p:txBody>
          <a:bodyPr/>
          <a:lstStyle/>
          <a:p>
            <a:fld id="{00000000-1234-1234-1234-123412341234}" type="slidenum">
              <a:rPr lang="fr-FR" smtClean="0"/>
              <a:pPr/>
              <a:t>36</a:t>
            </a:fld>
            <a:endParaRPr lang="fr-FR"/>
          </a:p>
        </p:txBody>
      </p:sp>
      <p:sp>
        <p:nvSpPr>
          <p:cNvPr id="8" name="Rectangle : coins arrondis 7">
            <a:extLst>
              <a:ext uri="{FF2B5EF4-FFF2-40B4-BE49-F238E27FC236}">
                <a16:creationId xmlns:a16="http://schemas.microsoft.com/office/drawing/2014/main" id="{13C3E5B7-261C-470C-B2CD-46D0A8044496}"/>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pic>
        <p:nvPicPr>
          <p:cNvPr id="6" name="Image 5" descr="C:\Users\cbedos\Documents\trames_2016\logo_INRAE.png">
            <a:extLst>
              <a:ext uri="{FF2B5EF4-FFF2-40B4-BE49-F238E27FC236}">
                <a16:creationId xmlns:a16="http://schemas.microsoft.com/office/drawing/2014/main" id="{44A9313C-B52F-4D3E-A329-8ED9F31C48C7}"/>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0830521" y="1228996"/>
            <a:ext cx="932180" cy="251460"/>
          </a:xfrm>
          <a:prstGeom prst="rect">
            <a:avLst/>
          </a:prstGeom>
          <a:noFill/>
          <a:ln>
            <a:noFill/>
          </a:ln>
        </p:spPr>
      </p:pic>
      <p:pic>
        <p:nvPicPr>
          <p:cNvPr id="7" name="Image 6">
            <a:extLst>
              <a:ext uri="{FF2B5EF4-FFF2-40B4-BE49-F238E27FC236}">
                <a16:creationId xmlns:a16="http://schemas.microsoft.com/office/drawing/2014/main" id="{78988DCF-EBD8-493D-B6E5-A6B8C16B3D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74150" y="1149993"/>
            <a:ext cx="1380862" cy="383440"/>
          </a:xfrm>
          <a:prstGeom prst="rect">
            <a:avLst/>
          </a:prstGeom>
        </p:spPr>
      </p:pic>
    </p:spTree>
    <p:extLst>
      <p:ext uri="{BB962C8B-B14F-4D97-AF65-F5344CB8AC3E}">
        <p14:creationId xmlns:p14="http://schemas.microsoft.com/office/powerpoint/2010/main" val="634171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5"/>
          <p:cNvSpPr txBox="1">
            <a:spLocks noGrp="1"/>
          </p:cNvSpPr>
          <p:nvPr>
            <p:ph type="body" idx="1"/>
          </p:nvPr>
        </p:nvSpPr>
        <p:spPr>
          <a:xfrm>
            <a:off x="5747657" y="340274"/>
            <a:ext cx="6444343" cy="1317075"/>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2 : </a:t>
            </a:r>
            <a:r>
              <a:rPr lang="fr-FR" sz="2400" dirty="0"/>
              <a:t>Modélisation de l’exposition aux pesticides d’organismes non-cibles dans un agroécosystème céréalier</a:t>
            </a:r>
          </a:p>
          <a:p>
            <a:pPr marL="0" indent="0">
              <a:buNone/>
            </a:pPr>
            <a:endParaRPr dirty="0"/>
          </a:p>
          <a:p>
            <a:pPr marL="0" indent="0">
              <a:spcBef>
                <a:spcPts val="1600"/>
              </a:spcBef>
              <a:spcAft>
                <a:spcPts val="1600"/>
              </a:spcAft>
              <a:buNone/>
            </a:pPr>
            <a:endParaRPr dirty="0"/>
          </a:p>
        </p:txBody>
      </p:sp>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37</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3845672455"/>
              </p:ext>
            </p:extLst>
          </p:nvPr>
        </p:nvGraphicFramePr>
        <p:xfrm>
          <a:off x="563336" y="1327955"/>
          <a:ext cx="11284152" cy="5158740"/>
        </p:xfrm>
        <a:graphic>
          <a:graphicData uri="http://schemas.openxmlformats.org/drawingml/2006/table">
            <a:tbl>
              <a:tblPr firstRow="1" firstCol="1" bandRow="1"/>
              <a:tblGrid>
                <a:gridCol w="11284152">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5222" marR="45222" marT="0" marB="0">
                    <a:lnL>
                      <a:noFill/>
                    </a:lnL>
                    <a:lnR>
                      <a:noFill/>
                    </a:lnR>
                    <a:lnT>
                      <a:noFill/>
                    </a:lnT>
                    <a:lnB>
                      <a:noFill/>
                    </a:lnB>
                  </a:tcPr>
                </a:tc>
                <a:extLst>
                  <a:ext uri="{0D108BD9-81ED-4DB2-BD59-A6C34878D82A}">
                    <a16:rowId xmlns:a16="http://schemas.microsoft.com/office/drawing/2014/main" val="4088307225"/>
                  </a:ext>
                </a:extLst>
              </a:tr>
              <a:tr h="29645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Raphaël Royauté, INRAE UMR ECOSYS,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3"/>
                        </a:rPr>
                        <a:t>raphael.royaute@inrae.fr</a:t>
                      </a:r>
                      <a:r>
                        <a:rPr lang="fr-FR" sz="1800" dirty="0">
                          <a:effectLst/>
                          <a:latin typeface="Calibri" panose="020F0502020204030204" pitchFamily="34" charset="0"/>
                          <a:ea typeface="Calibri" panose="020F0502020204030204" pitchFamily="34" charset="0"/>
                          <a:cs typeface="Times New Roman" panose="02020603050405020304" pitchFamily="18" charset="0"/>
                        </a:rPr>
                        <a:t> ; Quentin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Devalloir</a:t>
                      </a:r>
                      <a:r>
                        <a:rPr lang="fr-FR" sz="1800" dirty="0">
                          <a:effectLst/>
                          <a:latin typeface="Calibri" panose="020F0502020204030204" pitchFamily="34" charset="0"/>
                          <a:ea typeface="Calibri" panose="020F0502020204030204" pitchFamily="34" charset="0"/>
                          <a:cs typeface="Times New Roman" panose="02020603050405020304" pitchFamily="18" charset="0"/>
                        </a:rPr>
                        <a:t>, OFB – INRAE UMR ECOSYS, </a:t>
                      </a:r>
                      <a:r>
                        <a:rPr lang="fr-FR" sz="1800" dirty="0">
                          <a:effectLst/>
                          <a:latin typeface="Calibri" panose="020F0502020204030204" pitchFamily="34" charset="0"/>
                          <a:ea typeface="Calibri" panose="020F0502020204030204" pitchFamily="34" charset="0"/>
                          <a:cs typeface="Times New Roman" panose="02020603050405020304" pitchFamily="18" charset="0"/>
                          <a:hlinkClick r:id="rId4"/>
                        </a:rPr>
                        <a:t>quentin.devalloir@ofb.gouv.fr</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2580083637"/>
                  </a:ext>
                </a:extLst>
              </a:tr>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5222" marR="45222" marT="0" marB="0">
                    <a:lnL>
                      <a:noFill/>
                    </a:lnL>
                    <a:lnR>
                      <a:noFill/>
                    </a:lnR>
                    <a:lnT>
                      <a:noFill/>
                    </a:lnT>
                    <a:lnB>
                      <a:noFill/>
                    </a:lnB>
                  </a:tcPr>
                </a:tc>
                <a:extLst>
                  <a:ext uri="{0D108BD9-81ED-4DB2-BD59-A6C34878D82A}">
                    <a16:rowId xmlns:a16="http://schemas.microsoft.com/office/drawing/2014/main" val="58388673"/>
                  </a:ext>
                </a:extLst>
              </a:tr>
              <a:tr h="1215963">
                <a:tc>
                  <a:txBody>
                    <a:bodyPr/>
                    <a:lstStyle/>
                    <a:p>
                      <a:pPr algn="just">
                        <a:spcBef>
                          <a:spcPts val="600"/>
                        </a:spcBef>
                        <a:spcAft>
                          <a:spcPts val="300"/>
                        </a:spcAft>
                      </a:pPr>
                      <a:r>
                        <a:rPr lang="fr-FR" sz="1600" dirty="0">
                          <a:effectLst/>
                          <a:latin typeface="Calibri" panose="020F0502020204030204" pitchFamily="34" charset="0"/>
                          <a:ea typeface="Marianne"/>
                          <a:cs typeface="Marianne"/>
                        </a:rPr>
                        <a:t>La modélisation virtuelle permet aujourd’hui de définir, prédire et évaluer les risques dans le cas d’émissions de polluants dans l’environnement. Ces modèles virtuels offrent aujourd’hui un support de choix dans le cadre de prise de décision et d’accompagnement des différentes pratiques industrielles ou agricoles (Tarazona et al., 2024). Des modèles multi-agents peuvent aider à définir les leviers paysagés favorisant les émissions de pesticides dans l’environnement ou encore de délimiter des zones à risques présentant un risque d’exposition élevé sur un plan spatiale et temporelle (e.g. </a:t>
                      </a:r>
                      <a:r>
                        <a:rPr lang="fr-FR" sz="1600" dirty="0" err="1">
                          <a:effectLst/>
                          <a:latin typeface="Calibri" panose="020F0502020204030204" pitchFamily="34" charset="0"/>
                          <a:ea typeface="Marianne"/>
                          <a:cs typeface="Marianne"/>
                        </a:rPr>
                        <a:t>Poulsen</a:t>
                      </a:r>
                      <a:r>
                        <a:rPr lang="fr-FR" sz="1600" dirty="0">
                          <a:effectLst/>
                          <a:latin typeface="Calibri" panose="020F0502020204030204" pitchFamily="34" charset="0"/>
                          <a:ea typeface="Marianne"/>
                          <a:cs typeface="Marianne"/>
                        </a:rPr>
                        <a:t> et al., 2023; </a:t>
                      </a:r>
                      <a:r>
                        <a:rPr lang="fr-FR" sz="1600" dirty="0" err="1">
                          <a:effectLst/>
                          <a:latin typeface="Calibri" panose="020F0502020204030204" pitchFamily="34" charset="0"/>
                          <a:ea typeface="Marianne"/>
                          <a:cs typeface="Marianne"/>
                        </a:rPr>
                        <a:t>Topping</a:t>
                      </a:r>
                      <a:r>
                        <a:rPr lang="fr-FR" sz="1600" dirty="0">
                          <a:effectLst/>
                          <a:latin typeface="Calibri" panose="020F0502020204030204" pitchFamily="34" charset="0"/>
                          <a:ea typeface="Marianne"/>
                          <a:cs typeface="Marianne"/>
                        </a:rPr>
                        <a:t> et al., 2003). Cependant, ces approches requièrent l’obtention de données équationnelles permettant d’intégrer les relations entre les éléments constitutifs des modèles (concentrations réelles ou prédites, caractéristique physico-chimiques…).  </a:t>
                      </a:r>
                    </a:p>
                    <a:p>
                      <a:pPr algn="just">
                        <a:spcBef>
                          <a:spcPts val="600"/>
                        </a:spcBef>
                        <a:spcAft>
                          <a:spcPts val="300"/>
                        </a:spcAft>
                      </a:pPr>
                      <a:r>
                        <a:rPr lang="fr-FR" sz="1600" dirty="0">
                          <a:effectLst/>
                          <a:latin typeface="Calibri" panose="020F0502020204030204" pitchFamily="34" charset="0"/>
                          <a:ea typeface="Marianne"/>
                          <a:cs typeface="Marianne"/>
                        </a:rPr>
                        <a:t>La plupart des approches expérimentales ou dite de terrain fournissent un ensemble de données permettant le suivi </a:t>
                      </a:r>
                      <a:r>
                        <a:rPr lang="fr-FR" sz="1600" dirty="0" err="1">
                          <a:effectLst/>
                          <a:latin typeface="Calibri" panose="020F0502020204030204" pitchFamily="34" charset="0"/>
                          <a:ea typeface="Marianne"/>
                          <a:cs typeface="Marianne"/>
                        </a:rPr>
                        <a:t>écotoxicologiques</a:t>
                      </a:r>
                      <a:r>
                        <a:rPr lang="fr-FR" sz="1600" dirty="0">
                          <a:effectLst/>
                          <a:latin typeface="Calibri" panose="020F0502020204030204" pitchFamily="34" charset="0"/>
                          <a:ea typeface="Marianne"/>
                          <a:cs typeface="Marianne"/>
                        </a:rPr>
                        <a:t> de concentrations accumulées aux sein des organismes non-cibles (</a:t>
                      </a:r>
                      <a:r>
                        <a:rPr lang="fr-FR" sz="1600" dirty="0" err="1">
                          <a:effectLst/>
                          <a:latin typeface="Calibri" panose="020F0502020204030204" pitchFamily="34" charset="0"/>
                          <a:ea typeface="Marianne"/>
                          <a:cs typeface="Marianne"/>
                        </a:rPr>
                        <a:t>Hopkin</a:t>
                      </a:r>
                      <a:r>
                        <a:rPr lang="fr-FR" sz="1600" dirty="0">
                          <a:effectLst/>
                          <a:latin typeface="Calibri" panose="020F0502020204030204" pitchFamily="34" charset="0"/>
                          <a:ea typeface="Marianne"/>
                          <a:cs typeface="Marianne"/>
                        </a:rPr>
                        <a:t>, 2009). Sur le plan spatiale et temporelle ces données fournissent une mesure statique des niveaux de contaminations sur un pas de temps donné. Le présent projet vise à simuler l'/les effet(s) des changements dans la structure et la gestion du paysage sur l’exposition et la répartition de population d’animaux virtuelle dans un agroécosystème céréalier sur un plan spatiale et temporelle. Ces données permettront de produire des scénarios suffisamment explicites pour intégrer les différentes caractéristiques paysagères et pratiques agricoles pouvant affecter l’exposition aux pesticides des agents non-cibles d’une communauté sur la base d’une exposition passée et un comportement connu.</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2347500706"/>
                  </a:ext>
                </a:extLst>
              </a:tr>
            </a:tbl>
          </a:graphicData>
        </a:graphic>
      </p:graphicFrame>
      <p:pic>
        <p:nvPicPr>
          <p:cNvPr id="7" name="Image 6">
            <a:extLst>
              <a:ext uri="{FF2B5EF4-FFF2-40B4-BE49-F238E27FC236}">
                <a16:creationId xmlns:a16="http://schemas.microsoft.com/office/drawing/2014/main" id="{849A9C89-D44B-4D07-B343-59BA4FFEE279}"/>
              </a:ext>
            </a:extLst>
          </p:cNvPr>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273746" y="1499250"/>
            <a:ext cx="1664104" cy="34587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38</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3014798394"/>
              </p:ext>
            </p:extLst>
          </p:nvPr>
        </p:nvGraphicFramePr>
        <p:xfrm>
          <a:off x="506187" y="1499250"/>
          <a:ext cx="11274879" cy="6008990"/>
        </p:xfrm>
        <a:graphic>
          <a:graphicData uri="http://schemas.openxmlformats.org/drawingml/2006/table">
            <a:tbl>
              <a:tblPr firstRow="1" firstCol="1" bandRow="1"/>
              <a:tblGrid>
                <a:gridCol w="11274879">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800" dirty="0">
                          <a:effectLst/>
                          <a:latin typeface="Calibri" panose="020F0502020204030204" pitchFamily="34" charset="0"/>
                          <a:ea typeface="Calibri" panose="020F0502020204030204" pitchFamily="34" charset="0"/>
                          <a:cs typeface="Times New Roman" panose="02020603050405020304" pitchFamily="18" charset="0"/>
                        </a:rPr>
                        <a:t>Ce travail a pour objectif de modéliser l’exposition future aux pesticides d’organismes non-cibles (rongeurs, carabes ou vers de terres) à travers i) une approche empirique suivie ii) d’une approche de modélisation individu-centrée (IBM). </a:t>
                      </a:r>
                    </a:p>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5222" marR="45222" marT="0" marB="0">
                    <a:lnL>
                      <a:noFill/>
                    </a:lnL>
                    <a:lnR>
                      <a:noFill/>
                    </a:lnR>
                    <a:lnT>
                      <a:noFill/>
                    </a:lnT>
                    <a:lnB>
                      <a:noFill/>
                    </a:lnB>
                  </a:tcPr>
                </a:tc>
                <a:extLst>
                  <a:ext uri="{0D108BD9-81ED-4DB2-BD59-A6C34878D82A}">
                    <a16:rowId xmlns:a16="http://schemas.microsoft.com/office/drawing/2014/main" val="1293394937"/>
                  </a:ext>
                </a:extLst>
              </a:tr>
              <a:tr h="442168">
                <a:tc>
                  <a:txBody>
                    <a:bodyPr/>
                    <a:lstStyle/>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dirty="0">
                          <a:effectLst/>
                          <a:latin typeface="Calibri" panose="020F0502020204030204" pitchFamily="34" charset="0"/>
                          <a:ea typeface="Calibri" panose="020F0502020204030204" pitchFamily="34" charset="0"/>
                          <a:cs typeface="Times New Roman" panose="02020603050405020304" pitchFamily="18" charset="0"/>
                        </a:rPr>
                        <a:t>L’analyse de données paysagères et de concentrations en pesticides (internes accumulés ou du pelage) défini une approche empirique permettant de modéliser l’accumulation de pesticides au sein de communautés animales sur le plan spatiale. Les données obtenues permettront de définir une cartographie statique des concentrations en pesticides. L’approche IBM complètera ces informations par une démarche prédictives visant à évaluer la variation temporelle de l’exposition aux pesticides sur la base de niveaux de d’exposition passés définis par la mesure des concentrations internes au niveaux des sites captures. </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dirty="0">
                          <a:effectLst/>
                          <a:latin typeface="Calibri" panose="020F0502020204030204" pitchFamily="34" charset="0"/>
                          <a:ea typeface="Calibri" panose="020F0502020204030204" pitchFamily="34" charset="0"/>
                          <a:cs typeface="Times New Roman" panose="02020603050405020304" pitchFamily="18" charset="0"/>
                        </a:rPr>
                        <a:t>Pour l’approche empirique, l’analyse de données spatiales sera faite sous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QGis</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Fragstat</a:t>
                      </a:r>
                      <a:r>
                        <a:rPr lang="fr-FR" sz="1600" dirty="0">
                          <a:effectLst/>
                          <a:latin typeface="Calibri" panose="020F0502020204030204" pitchFamily="34" charset="0"/>
                          <a:ea typeface="Calibri" panose="020F0502020204030204" pitchFamily="34" charset="0"/>
                          <a:cs typeface="Times New Roman" panose="02020603050405020304" pitchFamily="18" charset="0"/>
                        </a:rPr>
                        <a:t>, l’analyse des métriques paysagère et des concentrations en pesticides sera réalisée sur R et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QGis</a:t>
                      </a:r>
                      <a:r>
                        <a:rPr lang="fr-FR" sz="1600" dirty="0">
                          <a:effectLst/>
                          <a:latin typeface="Calibri" panose="020F0502020204030204" pitchFamily="34" charset="0"/>
                          <a:ea typeface="Calibri" panose="020F0502020204030204" pitchFamily="34" charset="0"/>
                          <a:cs typeface="Times New Roman" panose="02020603050405020304" pitchFamily="18" charset="0"/>
                        </a:rPr>
                        <a:t>. Les IBM seront réalisés sur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gama</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impliquera la définition de paramètres issus de données bibliographiques sur l’écologie des organismes non-cibles</a:t>
                      </a:r>
                    </a:p>
                    <a:p>
                      <a:pPr marL="0" marR="0" lvl="0" indent="0" algn="just" defTabSz="914400" rtl="0" eaLnBrk="1" fontAlgn="auto" latinLnBrk="0" hangingPunct="1">
                        <a:lnSpc>
                          <a:spcPct val="100000"/>
                        </a:lnSpc>
                        <a:spcBef>
                          <a:spcPts val="600"/>
                        </a:spcBef>
                        <a:spcAft>
                          <a:spcPts val="300"/>
                        </a:spcAft>
                        <a:buClrTx/>
                        <a:buSzTx/>
                        <a:buFontTx/>
                        <a:buNone/>
                        <a:tabLst/>
                        <a:defRPr/>
                      </a:pPr>
                      <a:endPar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300"/>
                        </a:spcAft>
                        <a:buClrTx/>
                        <a:buSzTx/>
                        <a:buFontTx/>
                        <a:buNone/>
                        <a:tabLs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64406327"/>
                  </a:ext>
                </a:extLst>
              </a:tr>
              <a:tr h="690956">
                <a:tc>
                  <a:txBody>
                    <a:bodyPr/>
                    <a:lstStyle/>
                    <a:p>
                      <a:pPr algn="just">
                        <a:spcBef>
                          <a:spcPts val="600"/>
                        </a:spcBef>
                        <a:spcAft>
                          <a:spcPts val="3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1659910080"/>
                  </a:ext>
                </a:extLst>
              </a:tr>
              <a:tr h="110542">
                <a:tc>
                  <a:txBody>
                    <a:bodyPr/>
                    <a:lstStyle/>
                    <a:p>
                      <a:pPr algn="just">
                        <a:spcBef>
                          <a:spcPts val="600"/>
                        </a:spcBef>
                        <a:spcAft>
                          <a:spcPts val="300"/>
                        </a:spcAft>
                      </a:pPr>
                      <a:endPar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991593906"/>
                  </a:ext>
                </a:extLst>
              </a:tr>
              <a:tr h="296454">
                <a:tc>
                  <a:txBody>
                    <a:bodyPr/>
                    <a:lstStyle/>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403325418"/>
                  </a:ext>
                </a:extLst>
              </a:tr>
            </a:tbl>
          </a:graphicData>
        </a:graphic>
      </p:graphicFrame>
      <p:pic>
        <p:nvPicPr>
          <p:cNvPr id="7" name="Image 6">
            <a:extLst>
              <a:ext uri="{FF2B5EF4-FFF2-40B4-BE49-F238E27FC236}">
                <a16:creationId xmlns:a16="http://schemas.microsoft.com/office/drawing/2014/main" id="{51B1B4AC-4773-4594-BDAB-5831A77EED62}"/>
              </a:ext>
            </a:extLst>
          </p:cNvPr>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3746" y="1499250"/>
            <a:ext cx="1664104" cy="345879"/>
          </a:xfrm>
          <a:prstGeom prst="rect">
            <a:avLst/>
          </a:prstGeom>
        </p:spPr>
      </p:pic>
      <p:sp>
        <p:nvSpPr>
          <p:cNvPr id="11" name="Google Shape;131;p25">
            <a:extLst>
              <a:ext uri="{FF2B5EF4-FFF2-40B4-BE49-F238E27FC236}">
                <a16:creationId xmlns:a16="http://schemas.microsoft.com/office/drawing/2014/main" id="{02D47E6E-B316-4307-A4E3-5446F684FE75}"/>
              </a:ext>
            </a:extLst>
          </p:cNvPr>
          <p:cNvSpPr txBox="1">
            <a:spLocks/>
          </p:cNvSpPr>
          <p:nvPr/>
        </p:nvSpPr>
        <p:spPr>
          <a:xfrm>
            <a:off x="5747657" y="340274"/>
            <a:ext cx="6444343" cy="1317075"/>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solidFill>
                  <a:srgbClr val="00B050"/>
                </a:solidFill>
              </a:rPr>
              <a:t>Projet 2 : </a:t>
            </a:r>
            <a:r>
              <a:rPr lang="fr-FR" sz="2400"/>
              <a:t>Modélisation de l’exposition aux pesticides d’organismes non-cibles dans un agroécosystème céréalier</a:t>
            </a:r>
          </a:p>
          <a:p>
            <a:pPr marL="0" indent="0">
              <a:buFont typeface="Arial" panose="020B0604020202020204" pitchFamily="34" charset="0"/>
              <a:buNone/>
            </a:pPr>
            <a:endParaRPr lang="fr-FR"/>
          </a:p>
          <a:p>
            <a:pPr marL="0" indent="0">
              <a:spcBef>
                <a:spcPts val="1600"/>
              </a:spcBef>
              <a:spcAft>
                <a:spcPts val="1600"/>
              </a:spcAft>
              <a:buFont typeface="Arial" panose="020B0604020202020204" pitchFamily="34" charset="0"/>
              <a:buNone/>
            </a:pPr>
            <a:endParaRPr lang="fr-FR" dirty="0"/>
          </a:p>
        </p:txBody>
      </p:sp>
    </p:spTree>
    <p:extLst>
      <p:ext uri="{BB962C8B-B14F-4D97-AF65-F5344CB8AC3E}">
        <p14:creationId xmlns:p14="http://schemas.microsoft.com/office/powerpoint/2010/main" val="71170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39</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121462217"/>
              </p:ext>
            </p:extLst>
          </p:nvPr>
        </p:nvGraphicFramePr>
        <p:xfrm>
          <a:off x="506187" y="1499250"/>
          <a:ext cx="11274879" cy="5917550"/>
        </p:xfrm>
        <a:graphic>
          <a:graphicData uri="http://schemas.openxmlformats.org/drawingml/2006/table">
            <a:tbl>
              <a:tblPr firstRow="1" firstCol="1" bandRow="1"/>
              <a:tblGrid>
                <a:gridCol w="11274879">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endPar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293394937"/>
                  </a:ext>
                </a:extLst>
              </a:tr>
              <a:tr h="442168">
                <a:tc>
                  <a:txBody>
                    <a:bodyPr/>
                    <a:lstStyle/>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b="1"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R</a:t>
                      </a:r>
                      <a:r>
                        <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éférences clés</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Hopkin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S.P., 2009. In Situ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Biological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Monitoring of pollution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Terrestrial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Aquatic</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Ecosystems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Handbook</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of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Ecotoxicology</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Wiley</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-Blackwell, pp. 397–427. https://doi.org/10.1002/9781444313512.ch20</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Poulsen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 Duan, X.,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Topping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 2023.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Modelling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dynamic</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pesticide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amounts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multiple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environmental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compartments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landscape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scales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ALMaSS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Food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Syst</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J. 4, e107849. https://doi.org/10.3897/fmj.4.107849</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Tarazona, J.V., de Alba-Gonzalez, M., Bedos, C., Benoit, P., Bertrand, C., Crouzet, O.,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Dagès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Dorne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J.-L.C., Fernandez-</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Agudo</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Focks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Gonzalez-Caballero, M.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 Kroll, A.,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Liess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Loureiro</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 Ortiz-</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Santaliestra</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M.E., Rasmussen, J.J., Royauté, R.,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Rundlöf</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 Schäfer, R.B., Short, S.,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Siddique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Sousa, J.P.,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Spurgeon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 Staub, P.-F.,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Topping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C.J.,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Voltz</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Axelman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J., Aldrich, A., Duquesne, S., Mazerolles, V., Devos, Y., 2024. A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conceptual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framework</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for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landscape-based</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environmental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risk</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assessment</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(ERA) of pesticides. Environ. Int. 191, 108999. https://doi.org/10.1016/j.envint.2024.108999</a:t>
                      </a:r>
                    </a:p>
                    <a:p>
                      <a:pPr marL="0" marR="0" lvl="0" indent="0" algn="just" defTabSz="914400" rtl="0" eaLnBrk="1" fontAlgn="auto" latinLnBrk="0" hangingPunct="1">
                        <a:lnSpc>
                          <a:spcPct val="100000"/>
                        </a:lnSpc>
                        <a:spcBef>
                          <a:spcPts val="600"/>
                        </a:spcBef>
                        <a:spcAft>
                          <a:spcPts val="300"/>
                        </a:spcAft>
                        <a:buClrTx/>
                        <a:buSzTx/>
                        <a:buFontTx/>
                        <a:buNone/>
                        <a:tabLst/>
                        <a:defRPr/>
                      </a:pP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Topping</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C.J., Hansen, T.S., Jensen, T.S., Jepsen, J.U.,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Nikolajsen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F.,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Odderskær</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 2003.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ALMaSS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 agent-</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based</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for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animals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temperate</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European</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landscapes</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kern="120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Ecol</a:t>
                      </a:r>
                      <a:r>
                        <a:rPr lang="fr-FR" sz="1600" kern="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Model. 167, 65–82. https://doi.org/10.1016/S0304-3800(03)00173-X</a:t>
                      </a:r>
                    </a:p>
                    <a:p>
                      <a:pPr marL="0" marR="0" lvl="0" indent="0" algn="just" defTabSz="914400" rtl="0" eaLnBrk="1" fontAlgn="auto" latinLnBrk="0" hangingPunct="1">
                        <a:lnSpc>
                          <a:spcPct val="100000"/>
                        </a:lnSpc>
                        <a:spcBef>
                          <a:spcPts val="600"/>
                        </a:spcBef>
                        <a:spcAft>
                          <a:spcPts val="300"/>
                        </a:spcAft>
                        <a:buClrTx/>
                        <a:buSzTx/>
                        <a:buFontTx/>
                        <a:buNone/>
                        <a:tabLst/>
                        <a:defRPr/>
                      </a:pPr>
                      <a:endParaRPr lang="fr-FR" sz="16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600"/>
                        </a:spcBef>
                        <a:spcAft>
                          <a:spcPts val="300"/>
                        </a:spcAft>
                        <a:buClrTx/>
                        <a:buSzTx/>
                        <a:buFontTx/>
                        <a:buNone/>
                        <a:tabLst/>
                        <a:defRPr/>
                      </a:pP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endParaRPr lang="fr-FR"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564406327"/>
                  </a:ext>
                </a:extLst>
              </a:tr>
              <a:tr h="690956">
                <a:tc>
                  <a:txBody>
                    <a:bodyPr/>
                    <a:lstStyle/>
                    <a:p>
                      <a:pPr algn="just">
                        <a:spcBef>
                          <a:spcPts val="600"/>
                        </a:spcBef>
                        <a:spcAft>
                          <a:spcPts val="300"/>
                        </a:spcAft>
                      </a:pPr>
                      <a:r>
                        <a:rPr lang="fr-FR" sz="1100" dirty="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a:noFill/>
                    </a:lnL>
                    <a:lnR>
                      <a:noFill/>
                    </a:lnR>
                    <a:lnT>
                      <a:noFill/>
                    </a:lnT>
                    <a:lnB>
                      <a:noFill/>
                    </a:lnB>
                  </a:tcPr>
                </a:tc>
                <a:extLst>
                  <a:ext uri="{0D108BD9-81ED-4DB2-BD59-A6C34878D82A}">
                    <a16:rowId xmlns:a16="http://schemas.microsoft.com/office/drawing/2014/main" val="1659910080"/>
                  </a:ext>
                </a:extLst>
              </a:tr>
              <a:tr h="110542">
                <a:tc>
                  <a:txBody>
                    <a:bodyPr/>
                    <a:lstStyle/>
                    <a:p>
                      <a:pPr algn="just">
                        <a:spcBef>
                          <a:spcPts val="600"/>
                        </a:spcBef>
                        <a:spcAft>
                          <a:spcPts val="300"/>
                        </a:spcAft>
                      </a:pPr>
                      <a:endPar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991593906"/>
                  </a:ext>
                </a:extLst>
              </a:tr>
              <a:tr h="296454">
                <a:tc>
                  <a:txBody>
                    <a:bodyPr/>
                    <a:lstStyle/>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403325418"/>
                  </a:ext>
                </a:extLst>
              </a:tr>
            </a:tbl>
          </a:graphicData>
        </a:graphic>
      </p:graphicFrame>
      <p:pic>
        <p:nvPicPr>
          <p:cNvPr id="7" name="Image 6">
            <a:extLst>
              <a:ext uri="{FF2B5EF4-FFF2-40B4-BE49-F238E27FC236}">
                <a16:creationId xmlns:a16="http://schemas.microsoft.com/office/drawing/2014/main" id="{51B1B4AC-4773-4594-BDAB-5831A77EED62}"/>
              </a:ext>
            </a:extLst>
          </p:cNvPr>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73746" y="1499250"/>
            <a:ext cx="1664104" cy="345879"/>
          </a:xfrm>
          <a:prstGeom prst="rect">
            <a:avLst/>
          </a:prstGeom>
        </p:spPr>
      </p:pic>
      <p:sp>
        <p:nvSpPr>
          <p:cNvPr id="11" name="Google Shape;131;p25">
            <a:extLst>
              <a:ext uri="{FF2B5EF4-FFF2-40B4-BE49-F238E27FC236}">
                <a16:creationId xmlns:a16="http://schemas.microsoft.com/office/drawing/2014/main" id="{02D47E6E-B316-4307-A4E3-5446F684FE75}"/>
              </a:ext>
            </a:extLst>
          </p:cNvPr>
          <p:cNvSpPr txBox="1">
            <a:spLocks/>
          </p:cNvSpPr>
          <p:nvPr/>
        </p:nvSpPr>
        <p:spPr>
          <a:xfrm>
            <a:off x="5747657" y="340274"/>
            <a:ext cx="6444343" cy="1317075"/>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a:solidFill>
                  <a:srgbClr val="00B050"/>
                </a:solidFill>
              </a:rPr>
              <a:t>Projet 2 : </a:t>
            </a:r>
            <a:r>
              <a:rPr lang="fr-FR" sz="2400"/>
              <a:t>Modélisation de l’exposition aux pesticides d’organismes non-cibles dans un agroécosystème céréalier</a:t>
            </a:r>
          </a:p>
          <a:p>
            <a:pPr marL="0" indent="0">
              <a:buFont typeface="Arial" panose="020B0604020202020204" pitchFamily="34" charset="0"/>
              <a:buNone/>
            </a:pPr>
            <a:endParaRPr lang="fr-FR"/>
          </a:p>
          <a:p>
            <a:pPr marL="0" indent="0">
              <a:spcBef>
                <a:spcPts val="1600"/>
              </a:spcBef>
              <a:spcAft>
                <a:spcPts val="1600"/>
              </a:spcAft>
              <a:buFont typeface="Arial" panose="020B0604020202020204" pitchFamily="34" charset="0"/>
              <a:buNone/>
            </a:pPr>
            <a:endParaRPr lang="fr-FR" dirty="0"/>
          </a:p>
        </p:txBody>
      </p:sp>
    </p:spTree>
    <p:extLst>
      <p:ext uri="{BB962C8B-B14F-4D97-AF65-F5344CB8AC3E}">
        <p14:creationId xmlns:p14="http://schemas.microsoft.com/office/powerpoint/2010/main" val="1852918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415600" y="1783575"/>
            <a:ext cx="11360800" cy="2445524"/>
          </a:xfrm>
          <a:prstGeom prst="rect">
            <a:avLst/>
          </a:prstGeom>
        </p:spPr>
        <p:txBody>
          <a:bodyPr spcFirstLastPara="1" vert="horz" wrap="square" lIns="121900" tIns="121900" rIns="121900" bIns="121900" rtlCol="0" anchor="t" anchorCtr="0">
            <a:normAutofit/>
          </a:bodyPr>
          <a:lstStyle/>
          <a:p>
            <a:pPr>
              <a:buFont typeface="Wingdings" panose="05000000000000000000" pitchFamily="2" charset="2"/>
              <a:buChar char="q"/>
            </a:pPr>
            <a:r>
              <a:rPr lang="fr-FR" sz="2400" dirty="0"/>
              <a:t>Cours et TP </a:t>
            </a:r>
            <a:r>
              <a:rPr lang="fr" sz="2400" dirty="0"/>
              <a:t>sur différents types de modèles</a:t>
            </a:r>
          </a:p>
          <a:p>
            <a:pPr>
              <a:buFont typeface="Wingdings" panose="05000000000000000000" pitchFamily="2" charset="2"/>
              <a:buChar char="q"/>
            </a:pPr>
            <a:endParaRPr lang="fr" sz="2400" dirty="0"/>
          </a:p>
          <a:p>
            <a:pPr>
              <a:buFont typeface="Wingdings" panose="05000000000000000000" pitchFamily="2" charset="2"/>
              <a:buChar char="q"/>
            </a:pPr>
            <a:r>
              <a:rPr lang="fr-FR" sz="2400" dirty="0"/>
              <a:t>T</a:t>
            </a:r>
            <a:r>
              <a:rPr lang="fr" sz="2400" dirty="0"/>
              <a:t>ravai</a:t>
            </a:r>
            <a:r>
              <a:rPr lang="fr-FR" sz="2400" dirty="0"/>
              <a:t>l en groupe sur un </a:t>
            </a:r>
            <a:r>
              <a:rPr lang="fr" sz="2400" dirty="0"/>
              <a:t>projet d’application </a:t>
            </a:r>
            <a:r>
              <a:rPr lang="fr-FR" sz="2400" dirty="0"/>
              <a:t>avec un commanditaire</a:t>
            </a:r>
          </a:p>
          <a:p>
            <a:pPr>
              <a:buFont typeface="Wingdings" panose="05000000000000000000" pitchFamily="2" charset="2"/>
              <a:buChar char="q"/>
            </a:pPr>
            <a:endParaRPr lang="fr-FR" sz="2400" dirty="0"/>
          </a:p>
          <a:p>
            <a:pPr>
              <a:buFont typeface="Wingdings" panose="05000000000000000000" pitchFamily="2" charset="2"/>
              <a:buChar char="q"/>
            </a:pPr>
            <a:r>
              <a:rPr lang="fr-FR" sz="2400" dirty="0"/>
              <a:t>Restitution écrite et orale </a:t>
            </a:r>
            <a:endParaRPr sz="2400" dirty="0"/>
          </a:p>
        </p:txBody>
      </p:sp>
      <p:sp>
        <p:nvSpPr>
          <p:cNvPr id="2" name="Espace réservé du numéro de diapositive 1">
            <a:extLst>
              <a:ext uri="{FF2B5EF4-FFF2-40B4-BE49-F238E27FC236}">
                <a16:creationId xmlns:a16="http://schemas.microsoft.com/office/drawing/2014/main" id="{EC888453-7936-41E0-8084-136881F4968B}"/>
              </a:ext>
            </a:extLst>
          </p:cNvPr>
          <p:cNvSpPr>
            <a:spLocks noGrp="1"/>
          </p:cNvSpPr>
          <p:nvPr>
            <p:ph type="sldNum" idx="12"/>
          </p:nvPr>
        </p:nvSpPr>
        <p:spPr/>
        <p:txBody>
          <a:bodyPr/>
          <a:lstStyle/>
          <a:p>
            <a:fld id="{00000000-1234-1234-1234-123412341234}" type="slidenum">
              <a:rPr lang="fr-FR" smtClean="0"/>
              <a:pPr/>
              <a:t>4</a:t>
            </a:fld>
            <a:endParaRPr lang="fr-FR"/>
          </a:p>
        </p:txBody>
      </p:sp>
      <p:sp>
        <p:nvSpPr>
          <p:cNvPr id="5" name="Rectangle : coins arrondis 4">
            <a:extLst>
              <a:ext uri="{FF2B5EF4-FFF2-40B4-BE49-F238E27FC236}">
                <a16:creationId xmlns:a16="http://schemas.microsoft.com/office/drawing/2014/main" id="{99CFC5AD-BDC5-48A4-8C02-FDB39E202F37}"/>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Déroulement du module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3 : </a:t>
            </a:r>
            <a:r>
              <a:rPr lang="fr-FR" sz="2400" dirty="0"/>
              <a:t>Modélisation des effets de fongicides azolés sur la dynamique de population de </a:t>
            </a:r>
            <a:r>
              <a:rPr lang="fr-FR" sz="2400" dirty="0" err="1"/>
              <a:t>zebrafish</a:t>
            </a:r>
            <a:endParaRPr lang="fr-FR" dirty="0"/>
          </a:p>
        </p:txBody>
      </p:sp>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40</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251146126"/>
              </p:ext>
            </p:extLst>
          </p:nvPr>
        </p:nvGraphicFramePr>
        <p:xfrm>
          <a:off x="541564" y="1383403"/>
          <a:ext cx="10785022" cy="450342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6236" marR="46236" marT="0" marB="0">
                    <a:lnL>
                      <a:noFill/>
                    </a:lnL>
                    <a:lnR>
                      <a:noFill/>
                    </a:lnR>
                    <a:lnT>
                      <a:noFill/>
                    </a:lnT>
                    <a:lnB>
                      <a:noFill/>
                    </a:lnB>
                  </a:tcPr>
                </a:tc>
                <a:extLst>
                  <a:ext uri="{0D108BD9-81ED-4DB2-BD59-A6C34878D82A}">
                    <a16:rowId xmlns:a16="http://schemas.microsoft.com/office/drawing/2014/main" val="3624477177"/>
                  </a:ext>
                </a:extLst>
              </a:tr>
              <a:tr h="30310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Rémy Beaudouin, INERIS UMR-I 02 SEBIO,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remy.beaudouin@ineris.fr</a:t>
                      </a:r>
                      <a:r>
                        <a:rPr lang="fr-FR" sz="1800" dirty="0">
                          <a:effectLst/>
                          <a:latin typeface="Calibri" panose="020F0502020204030204" pitchFamily="34" charset="0"/>
                          <a:ea typeface="Calibri" panose="020F0502020204030204" pitchFamily="34" charset="0"/>
                          <a:cs typeface="Times New Roman" panose="02020603050405020304" pitchFamily="18" charset="0"/>
                        </a:rPr>
                        <a:t>, + 33 3 44 61 82 38 / </a:t>
                      </a:r>
                      <a:r>
                        <a:rPr lang="fr-FR" sz="1800" kern="1200" dirty="0">
                          <a:solidFill>
                            <a:schemeClr val="tx1"/>
                          </a:solidFill>
                          <a:effectLst/>
                          <a:latin typeface="+mn-lt"/>
                          <a:ea typeface="+mn-ea"/>
                          <a:cs typeface="+mn-cs"/>
                        </a:rPr>
                        <a:t>Blanche </a:t>
                      </a:r>
                      <a:r>
                        <a:rPr lang="fr-FR" sz="1800" kern="1200" dirty="0" err="1">
                          <a:solidFill>
                            <a:schemeClr val="tx1"/>
                          </a:solidFill>
                          <a:effectLst/>
                          <a:latin typeface="+mn-lt"/>
                          <a:ea typeface="+mn-ea"/>
                          <a:cs typeface="+mn-cs"/>
                        </a:rPr>
                        <a:t>Goddyn</a:t>
                      </a:r>
                      <a:r>
                        <a:rPr lang="fr-FR" sz="1800" kern="1200" dirty="0">
                          <a:solidFill>
                            <a:schemeClr val="tx1"/>
                          </a:solidFill>
                          <a:effectLst/>
                          <a:latin typeface="+mn-lt"/>
                          <a:ea typeface="+mn-ea"/>
                          <a:cs typeface="+mn-cs"/>
                        </a:rPr>
                        <a:t>, INERIS UMR-I 02 SEBIO, </a:t>
                      </a:r>
                      <a:r>
                        <a:rPr lang="fr-FR" sz="1800" u="sng" kern="1200" dirty="0">
                          <a:solidFill>
                            <a:schemeClr val="tx1"/>
                          </a:solidFill>
                          <a:effectLst/>
                          <a:latin typeface="+mn-lt"/>
                          <a:ea typeface="+mn-ea"/>
                          <a:cs typeface="+mn-cs"/>
                          <a:hlinkClick r:id="rId4"/>
                        </a:rPr>
                        <a:t>blanche.goddyn@ineris.fr</a:t>
                      </a:r>
                      <a:r>
                        <a:rPr lang="fr-FR" sz="1800" kern="1200" dirty="0">
                          <a:solidFill>
                            <a:schemeClr val="tx1"/>
                          </a:solidFill>
                          <a:effectLst/>
                          <a:latin typeface="+mn-lt"/>
                          <a:ea typeface="+mn-ea"/>
                          <a:cs typeface="+mn-cs"/>
                        </a:rPr>
                        <a:t>, +33 3 44 55 66 49 </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357851122"/>
                  </a:ext>
                </a:extLst>
              </a:tr>
              <a:tr h="113022">
                <a:tc>
                  <a:txBody>
                    <a:bodyPr/>
                    <a:lstStyle/>
                    <a:p>
                      <a:pPr algn="l">
                        <a:spcBef>
                          <a:spcPts val="60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46236" marR="46236" marT="0" marB="0">
                    <a:lnL>
                      <a:noFill/>
                    </a:lnL>
                    <a:lnR>
                      <a:noFill/>
                    </a:lnR>
                    <a:lnT>
                      <a:noFill/>
                    </a:lnT>
                    <a:lnB>
                      <a:noFill/>
                    </a:lnB>
                  </a:tcPr>
                </a:tc>
                <a:extLst>
                  <a:ext uri="{0D108BD9-81ED-4DB2-BD59-A6C34878D82A}">
                    <a16:rowId xmlns:a16="http://schemas.microsoft.com/office/drawing/2014/main" val="51084850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6236" marR="46236" marT="0" marB="0">
                    <a:lnL>
                      <a:noFill/>
                    </a:lnL>
                    <a:lnR>
                      <a:noFill/>
                    </a:lnR>
                    <a:lnT>
                      <a:noFill/>
                    </a:lnT>
                    <a:lnB>
                      <a:noFill/>
                    </a:lnB>
                  </a:tcPr>
                </a:tc>
                <a:extLst>
                  <a:ext uri="{0D108BD9-81ED-4DB2-BD59-A6C34878D82A}">
                    <a16:rowId xmlns:a16="http://schemas.microsoft.com/office/drawing/2014/main" val="3919452489"/>
                  </a:ext>
                </a:extLst>
              </a:tr>
              <a:tr h="791152">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 Adverse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Outcome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Pathways</a:t>
                      </a:r>
                      <a:r>
                        <a:rPr lang="fr-FR" sz="1800" dirty="0">
                          <a:effectLst/>
                          <a:latin typeface="Calibri" panose="020F0502020204030204" pitchFamily="34" charset="0"/>
                          <a:ea typeface="Calibri" panose="020F0502020204030204" pitchFamily="34" charset="0"/>
                          <a:cs typeface="Times New Roman" panose="02020603050405020304" pitchFamily="18" charset="0"/>
                        </a:rPr>
                        <a:t> » quantitatives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qAOP</a:t>
                      </a:r>
                      <a:r>
                        <a:rPr lang="fr-FR" sz="1800" dirty="0">
                          <a:effectLst/>
                          <a:latin typeface="Calibri" panose="020F0502020204030204" pitchFamily="34" charset="0"/>
                          <a:ea typeface="Calibri" panose="020F0502020204030204" pitchFamily="34" charset="0"/>
                          <a:cs typeface="Times New Roman" panose="02020603050405020304" pitchFamily="18" charset="0"/>
                        </a:rPr>
                        <a:t>) sont des modèles multi-échelles permettant de prédire les relations doses-réponses entre des évènements moléculaires initiaux et des effets néfastes considérés comme pertinents pour l’évaluation des risques (e.g., viabilité de la population). L’objectif global du projet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GinFiz</a:t>
                      </a:r>
                      <a:r>
                        <a:rPr lang="fr-FR" sz="1800" dirty="0">
                          <a:effectLst/>
                          <a:latin typeface="Calibri" panose="020F0502020204030204" pitchFamily="34" charset="0"/>
                          <a:ea typeface="Calibri" panose="020F0502020204030204" pitchFamily="34" charset="0"/>
                          <a:cs typeface="Times New Roman" panose="02020603050405020304" pitchFamily="18" charset="0"/>
                        </a:rPr>
                        <a:t> (APR EST ANSES) est de développer et d’améliorer une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qAOP</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conduisant à une baisse de la fécondité afin de prédire précisément les impacts des perturbateurs endocriniens pour les différents niveaux biologiques (des doses internes accumulées jusqu’aux effets sur les populations). </a:t>
                      </a:r>
                    </a:p>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998977973"/>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6236" marR="46236" marT="0" marB="0">
                    <a:lnL>
                      <a:noFill/>
                    </a:lnL>
                    <a:lnR>
                      <a:noFill/>
                    </a:lnR>
                    <a:lnT>
                      <a:noFill/>
                    </a:lnT>
                    <a:lnB>
                      <a:noFill/>
                    </a:lnB>
                  </a:tcPr>
                </a:tc>
                <a:extLst>
                  <a:ext uri="{0D108BD9-81ED-4DB2-BD59-A6C34878D82A}">
                    <a16:rowId xmlns:a16="http://schemas.microsoft.com/office/drawing/2014/main" val="2349570844"/>
                  </a:ext>
                </a:extLst>
              </a:tr>
              <a:tr h="339065">
                <a:tc>
                  <a:txBody>
                    <a:bodyPr/>
                    <a:lstStyle/>
                    <a:p>
                      <a:pPr algn="just">
                        <a:spcBef>
                          <a:spcPts val="600"/>
                        </a:spcBef>
                        <a:spcAft>
                          <a:spcPts val="300"/>
                        </a:spcAft>
                      </a:pPr>
                      <a:r>
                        <a:rPr lang="fr-FR" sz="1800" kern="1200" dirty="0">
                          <a:solidFill>
                            <a:schemeClr val="tx1"/>
                          </a:solidFill>
                          <a:effectLst/>
                          <a:latin typeface="+mn-lt"/>
                          <a:ea typeface="+mn-ea"/>
                          <a:cs typeface="+mn-cs"/>
                        </a:rPr>
                        <a:t>L’objectif de ce travail sera d’utiliser un modèle de dynamique de population existant dans lequel devront être intégré les effets connus sur les organismes de deux fongicides azolés pour prédire les impacts à long terme sur les populations.</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58773889"/>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41</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401152519"/>
              </p:ext>
            </p:extLst>
          </p:nvPr>
        </p:nvGraphicFramePr>
        <p:xfrm>
          <a:off x="541564" y="1350747"/>
          <a:ext cx="10785022" cy="491490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6236" marR="46236" marT="0" marB="0">
                    <a:lnL>
                      <a:noFill/>
                    </a:lnL>
                    <a:lnR>
                      <a:noFill/>
                    </a:lnR>
                    <a:lnT>
                      <a:noFill/>
                    </a:lnT>
                    <a:lnB>
                      <a:noFill/>
                    </a:lnB>
                  </a:tcPr>
                </a:tc>
                <a:extLst>
                  <a:ext uri="{0D108BD9-81ED-4DB2-BD59-A6C34878D82A}">
                    <a16:rowId xmlns:a16="http://schemas.microsoft.com/office/drawing/2014/main" val="2996846055"/>
                  </a:ext>
                </a:extLst>
              </a:tr>
              <a:tr h="678131">
                <a:tc>
                  <a:txBody>
                    <a:bodyPr/>
                    <a:lstStyle/>
                    <a:p>
                      <a:pPr algn="just">
                        <a:spcBef>
                          <a:spcPts val="600"/>
                        </a:spcBef>
                        <a:spcAft>
                          <a:spcPts val="300"/>
                        </a:spcAft>
                      </a:pPr>
                      <a:r>
                        <a:rPr lang="fr-FR" sz="1800" kern="1200" dirty="0">
                          <a:solidFill>
                            <a:schemeClr val="tx1"/>
                          </a:solidFill>
                          <a:effectLst/>
                          <a:latin typeface="+mn-lt"/>
                          <a:ea typeface="+mn-ea"/>
                          <a:cs typeface="+mn-cs"/>
                        </a:rPr>
                        <a:t>Modèle individu-centré (IBM) de dynamique de population du poisson zèbre intégrant un modèle de type « </a:t>
                      </a:r>
                      <a:r>
                        <a:rPr lang="fr-FR" sz="1800" kern="1200" dirty="0" err="1">
                          <a:solidFill>
                            <a:schemeClr val="tx1"/>
                          </a:solidFill>
                          <a:effectLst/>
                          <a:latin typeface="+mn-lt"/>
                          <a:ea typeface="+mn-ea"/>
                          <a:cs typeface="+mn-cs"/>
                        </a:rPr>
                        <a:t>dynamic</a:t>
                      </a:r>
                      <a:r>
                        <a:rPr lang="fr-FR" sz="1800" kern="1200" dirty="0">
                          <a:solidFill>
                            <a:schemeClr val="tx1"/>
                          </a:solidFill>
                          <a:effectLst/>
                          <a:latin typeface="+mn-lt"/>
                          <a:ea typeface="+mn-ea"/>
                          <a:cs typeface="+mn-cs"/>
                        </a:rPr>
                        <a:t> </a:t>
                      </a:r>
                      <a:r>
                        <a:rPr lang="fr-FR" sz="1800" kern="1200" dirty="0" err="1">
                          <a:solidFill>
                            <a:schemeClr val="tx1"/>
                          </a:solidFill>
                          <a:effectLst/>
                          <a:latin typeface="+mn-lt"/>
                          <a:ea typeface="+mn-ea"/>
                          <a:cs typeface="+mn-cs"/>
                        </a:rPr>
                        <a:t>energy</a:t>
                      </a:r>
                      <a:r>
                        <a:rPr lang="fr-FR" sz="1800" kern="1200" dirty="0">
                          <a:solidFill>
                            <a:schemeClr val="tx1"/>
                          </a:solidFill>
                          <a:effectLst/>
                          <a:latin typeface="+mn-lt"/>
                          <a:ea typeface="+mn-ea"/>
                          <a:cs typeface="+mn-cs"/>
                        </a:rPr>
                        <a:t> budget » (DEB). Le modèle DEB est un modèle en équation ordinaire différentiel avec une visé mécaniste (théorie du budget énergétique). L’approche IBM se réfère aux modèles de simulation qui traitent les individus comme des entités uniques et discrètes possédant en plus de leur âge au moins une propriété qui change au cours de leur cycle de vie. La démarche globale mise en œuvre sera prédictive. Le modèle DEB-IBM est codé sous </a:t>
                      </a:r>
                      <a:r>
                        <a:rPr lang="fr-FR" sz="1800" kern="1200" dirty="0" err="1">
                          <a:solidFill>
                            <a:schemeClr val="tx1"/>
                          </a:solidFill>
                          <a:effectLst/>
                          <a:latin typeface="+mn-lt"/>
                          <a:ea typeface="+mn-ea"/>
                          <a:cs typeface="+mn-cs"/>
                        </a:rPr>
                        <a:t>Netlogo</a:t>
                      </a:r>
                      <a:r>
                        <a:rPr lang="fr-FR" sz="1800" kern="1200" dirty="0">
                          <a:solidFill>
                            <a:schemeClr val="tx1"/>
                          </a:solidFill>
                          <a:effectLst/>
                          <a:latin typeface="+mn-lt"/>
                          <a:ea typeface="+mn-ea"/>
                          <a:cs typeface="+mn-cs"/>
                        </a:rPr>
                        <a:t>.</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9874108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6236" marR="46236" marT="0" marB="0">
                    <a:lnL>
                      <a:noFill/>
                    </a:lnL>
                    <a:lnR>
                      <a:noFill/>
                    </a:lnR>
                    <a:lnT>
                      <a:noFill/>
                    </a:lnT>
                    <a:lnB>
                      <a:noFill/>
                    </a:lnB>
                  </a:tcPr>
                </a:tc>
                <a:extLst>
                  <a:ext uri="{0D108BD9-81ED-4DB2-BD59-A6C34878D82A}">
                    <a16:rowId xmlns:a16="http://schemas.microsoft.com/office/drawing/2014/main" val="2493940388"/>
                  </a:ext>
                </a:extLst>
              </a:tr>
              <a:tr h="452087">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Analyse bibliographique pour répertorier les effets connus, modélisation de dose-réponses des effets sous R, programmation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Netlogo</a:t>
                      </a:r>
                      <a:r>
                        <a:rPr lang="fr-FR" sz="1800" dirty="0">
                          <a:effectLst/>
                          <a:latin typeface="Calibri" panose="020F0502020204030204" pitchFamily="34" charset="0"/>
                          <a:ea typeface="Calibri" panose="020F0502020204030204" pitchFamily="34" charset="0"/>
                          <a:cs typeface="Times New Roman" panose="02020603050405020304" pitchFamily="18" charset="0"/>
                        </a:rPr>
                        <a:t> des doses-réponses dans le modèle DEB-IBM, analyse de sensibilité des sous-modèles toxicologiques, simulation selon différents scénario environnementaux et toxicologiques des impacts.</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495006638"/>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6236" marR="46236" marT="0" marB="0">
                    <a:lnL>
                      <a:noFill/>
                    </a:lnL>
                    <a:lnR>
                      <a:noFill/>
                    </a:lnR>
                    <a:lnT>
                      <a:noFill/>
                    </a:lnT>
                    <a:lnB>
                      <a:noFill/>
                    </a:lnB>
                  </a:tcPr>
                </a:tc>
                <a:extLst>
                  <a:ext uri="{0D108BD9-81ED-4DB2-BD59-A6C34878D82A}">
                    <a16:rowId xmlns:a16="http://schemas.microsoft.com/office/drawing/2014/main" val="2019982126"/>
                  </a:ext>
                </a:extLst>
              </a:tr>
              <a:tr h="493186">
                <a:tc>
                  <a:txBody>
                    <a:bodyPr/>
                    <a:lstStyle/>
                    <a:p>
                      <a:pPr algn="just">
                        <a:spcBef>
                          <a:spcPts val="300"/>
                        </a:spcBef>
                        <a:spcAft>
                          <a:spcPts val="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Beaudouin et al. 2015.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Plos</a:t>
                      </a:r>
                      <a:r>
                        <a:rPr lang="fr-FR" sz="1600" dirty="0">
                          <a:effectLst/>
                          <a:latin typeface="Calibri" panose="020F0502020204030204" pitchFamily="34" charset="0"/>
                          <a:ea typeface="Calibri" panose="020F0502020204030204" pitchFamily="34" charset="0"/>
                          <a:cs typeface="Times New Roman" panose="02020603050405020304" pitchFamily="18" charset="0"/>
                        </a:rPr>
                        <a:t> One. 10, e0125841.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https://doi.org/10.1371/journal.pone.0125841</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300"/>
                        </a:spcBef>
                        <a:spcAft>
                          <a:spcPts val="0"/>
                        </a:spcAft>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Péry</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al. 2014. Environ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600" dirty="0">
                          <a:effectLst/>
                          <a:latin typeface="Calibri" panose="020F0502020204030204" pitchFamily="34" charset="0"/>
                          <a:ea typeface="Calibri" panose="020F0502020204030204" pitchFamily="34" charset="0"/>
                          <a:cs typeface="Times New Roman" panose="02020603050405020304" pitchFamily="18" charset="0"/>
                        </a:rPr>
                        <a:t>. 48, 781-790.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https://doi.org/10.1021/es404301q</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300"/>
                        </a:spcBef>
                        <a:spcAft>
                          <a:spcPts val="0"/>
                        </a:spcAft>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Conolly</a:t>
                      </a:r>
                      <a:r>
                        <a:rPr lang="fr-FR" sz="1600" dirty="0">
                          <a:effectLst/>
                          <a:latin typeface="Calibri" panose="020F0502020204030204" pitchFamily="34" charset="0"/>
                          <a:ea typeface="Calibri" panose="020F0502020204030204" pitchFamily="34" charset="0"/>
                          <a:cs typeface="Times New Roman" panose="02020603050405020304" pitchFamily="18" charset="0"/>
                        </a:rPr>
                        <a:t> et al. 2017</a:t>
                      </a:r>
                      <a:r>
                        <a:rPr lang="fr-FR" sz="1600" i="1" dirty="0">
                          <a:effectLst/>
                          <a:latin typeface="Calibri" panose="020F0502020204030204" pitchFamily="34" charset="0"/>
                          <a:ea typeface="Calibri" panose="020F0502020204030204" pitchFamily="34" charset="0"/>
                          <a:cs typeface="Times New Roman" panose="02020603050405020304" pitchFamily="18" charset="0"/>
                        </a:rPr>
                        <a:t>.</a:t>
                      </a:r>
                      <a:r>
                        <a:rPr lang="fr-FR" sz="1600" dirty="0">
                          <a:effectLst/>
                          <a:latin typeface="Calibri" panose="020F0502020204030204" pitchFamily="34" charset="0"/>
                          <a:ea typeface="Calibri" panose="020F0502020204030204" pitchFamily="34" charset="0"/>
                          <a:cs typeface="Times New Roman" panose="02020603050405020304" pitchFamily="18" charset="0"/>
                        </a:rPr>
                        <a:t> Environ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https://doi.org/10.1021/acs.est.6b06230</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300"/>
                        </a:spcBef>
                        <a:spcAft>
                          <a:spcPts val="0"/>
                        </a:spcAft>
                      </a:pPr>
                      <a:r>
                        <a:rPr lang="fr-FR" sz="16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Hazlerigg</a:t>
                      </a:r>
                      <a:r>
                        <a:rPr lang="fr-FR" sz="16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et al. 2023. </a:t>
                      </a:r>
                      <a:r>
                        <a:rPr lang="fr-FR" sz="16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Environmental</a:t>
                      </a:r>
                      <a:r>
                        <a:rPr lang="fr-FR" sz="16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i="1"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Toxicology</a:t>
                      </a:r>
                      <a:r>
                        <a:rPr lang="fr-FR" sz="1600" i="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Chemistry</a:t>
                      </a:r>
                      <a:r>
                        <a:rPr lang="fr-FR" sz="1600" i="1"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a:t>
                      </a:r>
                      <a:r>
                        <a:rPr lang="fr-FR"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https://doi.org/10.1002/etc.5640</a:t>
                      </a:r>
                      <a:r>
                        <a:rPr lang="fr-FR" sz="1600" i="1" dirty="0">
                          <a:solidFill>
                            <a:srgbClr val="BFBFBF"/>
                          </a:solidFill>
                          <a:effectLst/>
                          <a:latin typeface="Calibri" panose="020F0502020204030204" pitchFamily="34" charset="0"/>
                          <a:ea typeface="Calibri" panose="020F0502020204030204" pitchFamily="34"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79833432"/>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7;p26">
            <a:extLst>
              <a:ext uri="{FF2B5EF4-FFF2-40B4-BE49-F238E27FC236}">
                <a16:creationId xmlns:a16="http://schemas.microsoft.com/office/drawing/2014/main" id="{236ED8C2-098D-4AEF-9814-256840B548BA}"/>
              </a:ext>
            </a:extLst>
          </p:cNvPr>
          <p:cNvSpPr txBox="1">
            <a:spLocks/>
          </p:cNvSpPr>
          <p:nvPr/>
        </p:nvSpPr>
        <p:spPr>
          <a:xfrm>
            <a:off x="5679622" y="322990"/>
            <a:ext cx="6574971" cy="1296373"/>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
                <a:solidFill>
                  <a:srgbClr val="00B050"/>
                </a:solidFill>
              </a:rPr>
              <a:t>Projet 3 : </a:t>
            </a:r>
            <a:r>
              <a:rPr lang="fr-FR" sz="2400"/>
              <a:t>Modélisation des effets de fongicides azolés sur la dynamique de population de zebrafish</a:t>
            </a:r>
            <a:endParaRPr lang="fr-FR" dirty="0"/>
          </a:p>
        </p:txBody>
      </p:sp>
    </p:spTree>
    <p:extLst>
      <p:ext uri="{BB962C8B-B14F-4D97-AF65-F5344CB8AC3E}">
        <p14:creationId xmlns:p14="http://schemas.microsoft.com/office/powerpoint/2010/main" val="3996367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4 : </a:t>
            </a:r>
            <a:r>
              <a:rPr lang="fr-FR" sz="2400" dirty="0"/>
              <a:t>Modélisation PBPK chez la souris exposée au méthyl mercure : développement d’un module de lactation.</a:t>
            </a:r>
            <a:endParaRPr lang="fr-FR" dirty="0"/>
          </a:p>
        </p:txBody>
      </p:sp>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42</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2248053732"/>
              </p:ext>
            </p:extLst>
          </p:nvPr>
        </p:nvGraphicFramePr>
        <p:xfrm>
          <a:off x="514350" y="1383403"/>
          <a:ext cx="10812236" cy="5416124"/>
        </p:xfrm>
        <a:graphic>
          <a:graphicData uri="http://schemas.openxmlformats.org/drawingml/2006/table">
            <a:tbl>
              <a:tblPr firstRow="1" firstCol="1" bandRow="1"/>
              <a:tblGrid>
                <a:gridCol w="10812236">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3624477177"/>
                  </a:ext>
                </a:extLst>
              </a:tr>
              <a:tr h="303104">
                <a:tc>
                  <a:txBody>
                    <a:bodyPr/>
                    <a:lstStyle/>
                    <a:p>
                      <a:r>
                        <a:rPr lang="fr-FR" sz="1800" b="0" i="0" u="none" strike="noStrike" kern="1200" baseline="0" dirty="0">
                          <a:solidFill>
                            <a:schemeClr val="tx1"/>
                          </a:solidFill>
                          <a:latin typeface="+mn-lt"/>
                          <a:ea typeface="+mn-ea"/>
                          <a:cs typeface="+mn-cs"/>
                        </a:rPr>
                        <a:t>Albert Paré, INERIS, </a:t>
                      </a:r>
                      <a:r>
                        <a:rPr lang="fr-FR" sz="1800" b="0" i="0" u="none" strike="noStrike" kern="1200" baseline="0" dirty="0">
                          <a:solidFill>
                            <a:schemeClr val="tx1"/>
                          </a:solidFill>
                          <a:latin typeface="+mn-lt"/>
                          <a:ea typeface="+mn-ea"/>
                          <a:cs typeface="+mn-cs"/>
                          <a:hlinkClick r:id="rId3"/>
                        </a:rPr>
                        <a:t>albert.pare@ineris.fr</a:t>
                      </a:r>
                      <a:r>
                        <a:rPr lang="fr-FR" sz="1800" b="0" i="0" u="none" strike="noStrike" kern="1200" baseline="0" dirty="0">
                          <a:solidFill>
                            <a:schemeClr val="tx1"/>
                          </a:solidFill>
                          <a:latin typeface="+mn-lt"/>
                          <a:ea typeface="+mn-ea"/>
                          <a:cs typeface="+mn-cs"/>
                        </a:rPr>
                        <a:t> et Florence Zeman, INERIS, </a:t>
                      </a:r>
                      <a:r>
                        <a:rPr lang="fr-FR" sz="1800" b="0" i="0" u="none" strike="noStrike" kern="1200" baseline="0" dirty="0">
                          <a:solidFill>
                            <a:schemeClr val="tx1"/>
                          </a:solidFill>
                          <a:latin typeface="+mn-lt"/>
                          <a:ea typeface="+mn-ea"/>
                          <a:cs typeface="+mn-cs"/>
                          <a:hlinkClick r:id="rId4"/>
                        </a:rPr>
                        <a:t>florence.zeman@ineris.fr</a:t>
                      </a:r>
                      <a:r>
                        <a:rPr lang="fr-FR" sz="1800" b="0" i="0" u="none" strike="noStrike" kern="1200" baseline="0" dirty="0">
                          <a:solidFill>
                            <a:schemeClr val="tx1"/>
                          </a:solidFill>
                          <a:latin typeface="+mn-lt"/>
                          <a:ea typeface="+mn-ea"/>
                          <a:cs typeface="+mn-cs"/>
                        </a:rPr>
                        <a:t>  	</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1357851122"/>
                  </a:ext>
                </a:extLst>
              </a:tr>
              <a:tr h="0">
                <a:tc>
                  <a:txBody>
                    <a:bodyPr/>
                    <a:lstStyle/>
                    <a:p>
                      <a:pPr algn="l">
                        <a:spcBef>
                          <a:spcPts val="60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51084850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3919452489"/>
                  </a:ext>
                </a:extLst>
              </a:tr>
              <a:tr h="791152">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Dans le cadre de l’évaluation des risques pour l’exposition aux substances chimiques, la modélisation toxicocinétique basée sur la physiologie (PBPK) peut être utilisée pour comprendre et prédire l’évolution de la concentration d’une substance dans les différents organes et matrices biologiques de l’organisme considéré. Les modèles PBPK sont fondés sur la description des processus ADME (absorption, distribution, métabolisme, élimination), sur la physiologie et l'anatomie des individus ainsi que sur les propriétés physico-chimiques des composés. Ils sont particulièrement intéressants pour prendre en compte les modifications physiologiques liées à l’âge ou à la grossesse. Les modèles peuvent aussi rendre compte du transfert de polluant dans le lait maternel. Un modèle PBPK générique a été développé dans l’unité TEAM pour la souris gestante/allaitante. Ce modèle a été appliqué au méthyl mercure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MeHg</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spcBef>
                          <a:spcPts val="600"/>
                        </a:spcBef>
                        <a:spcAft>
                          <a:spcPts val="300"/>
                        </a:spcAft>
                      </a:pPr>
                      <a:endParaRPr lang="fr-FR" sz="4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1998977973"/>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2349570844"/>
                  </a:ext>
                </a:extLst>
              </a:tr>
              <a:tr h="339065">
                <a:tc>
                  <a:txBody>
                    <a:bodyPr/>
                    <a:lstStyle/>
                    <a:p>
                      <a:pPr algn="just">
                        <a:spcBef>
                          <a:spcPts val="600"/>
                        </a:spcBef>
                        <a:spcAft>
                          <a:spcPts val="300"/>
                        </a:spcAft>
                      </a:pPr>
                      <a:r>
                        <a:rPr lang="fr-FR" sz="1800" kern="1200" dirty="0">
                          <a:solidFill>
                            <a:schemeClr val="tx1"/>
                          </a:solidFill>
                          <a:effectLst/>
                          <a:latin typeface="+mn-lt"/>
                          <a:ea typeface="+mn-ea"/>
                          <a:cs typeface="+mn-cs"/>
                        </a:rPr>
                        <a:t>L’objectif de ce travail sera d’utiliser le modèle PBPK générique existant appliqué au méthyl mercure et d'y intégrer différents modèles de lactation pour prédire les concentrations dans le lait des souris allaitantes. Ces différents modèles de lactation sont identifiés dans la revue de </a:t>
                      </a:r>
                      <a:r>
                        <a:rPr lang="fr-FR" sz="1800" kern="1200" dirty="0" err="1">
                          <a:solidFill>
                            <a:schemeClr val="tx1"/>
                          </a:solidFill>
                          <a:effectLst/>
                          <a:latin typeface="+mn-lt"/>
                          <a:ea typeface="+mn-ea"/>
                          <a:cs typeface="+mn-cs"/>
                        </a:rPr>
                        <a:t>Dubbleboer</a:t>
                      </a:r>
                      <a:r>
                        <a:rPr lang="fr-FR" sz="1800" kern="1200" dirty="0">
                          <a:solidFill>
                            <a:schemeClr val="tx1"/>
                          </a:solidFill>
                          <a:effectLst/>
                          <a:latin typeface="+mn-lt"/>
                          <a:ea typeface="+mn-ea"/>
                          <a:cs typeface="+mn-cs"/>
                        </a:rPr>
                        <a:t> et al. 2023. Les estimations obtenues à l’aide des différentes méthodes seront comparées entre elles et aux données de la littérature afin d’identifier le modèle le plus adéquat pour le </a:t>
                      </a:r>
                      <a:r>
                        <a:rPr lang="fr-FR" sz="1800" kern="1200" dirty="0" err="1">
                          <a:solidFill>
                            <a:schemeClr val="tx1"/>
                          </a:solidFill>
                          <a:effectLst/>
                          <a:latin typeface="+mn-lt"/>
                          <a:ea typeface="+mn-ea"/>
                          <a:cs typeface="+mn-cs"/>
                        </a:rPr>
                        <a:t>MeHg</a:t>
                      </a:r>
                      <a:r>
                        <a:rPr lang="fr-FR" sz="1800" kern="1200" dirty="0">
                          <a:solidFill>
                            <a:schemeClr val="tx1"/>
                          </a:solidFill>
                          <a:effectLst/>
                          <a:latin typeface="+mn-lt"/>
                          <a:ea typeface="+mn-ea"/>
                          <a:cs typeface="+mn-cs"/>
                        </a:rPr>
                        <a:t>.</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solidFill>
                      <a:schemeClr val="bg1"/>
                    </a:solidFill>
                  </a:tcPr>
                </a:tc>
                <a:extLst>
                  <a:ext uri="{0D108BD9-81ED-4DB2-BD59-A6C34878D82A}">
                    <a16:rowId xmlns:a16="http://schemas.microsoft.com/office/drawing/2014/main" val="3358773889"/>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9531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43</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3185506915"/>
              </p:ext>
            </p:extLst>
          </p:nvPr>
        </p:nvGraphicFramePr>
        <p:xfrm>
          <a:off x="541564" y="1350747"/>
          <a:ext cx="10785022" cy="451866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6236" marR="46236" marT="0" marB="0">
                    <a:lnL>
                      <a:noFill/>
                    </a:lnL>
                    <a:lnR>
                      <a:noFill/>
                    </a:lnR>
                    <a:lnT>
                      <a:noFill/>
                    </a:lnT>
                    <a:lnB>
                      <a:noFill/>
                    </a:lnB>
                  </a:tcPr>
                </a:tc>
                <a:extLst>
                  <a:ext uri="{0D108BD9-81ED-4DB2-BD59-A6C34878D82A}">
                    <a16:rowId xmlns:a16="http://schemas.microsoft.com/office/drawing/2014/main" val="2996846055"/>
                  </a:ext>
                </a:extLst>
              </a:tr>
              <a:tr h="678131">
                <a:tc>
                  <a:txBody>
                    <a:bodyPr/>
                    <a:lstStyle/>
                    <a:p>
                      <a:pPr algn="just">
                        <a:spcBef>
                          <a:spcPts val="0"/>
                        </a:spcBef>
                        <a:spcAft>
                          <a:spcPts val="0"/>
                        </a:spcAft>
                      </a:pPr>
                      <a:r>
                        <a:rPr lang="fr-FR" sz="1800" kern="1200" dirty="0">
                          <a:solidFill>
                            <a:schemeClr val="tx1"/>
                          </a:solidFill>
                          <a:effectLst/>
                          <a:latin typeface="+mn-lt"/>
                          <a:ea typeface="+mn-ea"/>
                          <a:cs typeface="+mn-cs"/>
                        </a:rPr>
                        <a:t>• Recherche bibliographique pour collecter les paramètres spécifiques à l’allaitement et au </a:t>
                      </a:r>
                      <a:r>
                        <a:rPr lang="fr-FR" sz="1800" kern="1200" dirty="0" err="1">
                          <a:solidFill>
                            <a:schemeClr val="tx1"/>
                          </a:solidFill>
                          <a:effectLst/>
                          <a:latin typeface="+mn-lt"/>
                          <a:ea typeface="+mn-ea"/>
                          <a:cs typeface="+mn-cs"/>
                        </a:rPr>
                        <a:t>MeHg</a:t>
                      </a:r>
                      <a:endParaRPr lang="fr-FR" sz="1800" kern="1200" dirty="0">
                        <a:solidFill>
                          <a:schemeClr val="tx1"/>
                        </a:solidFill>
                        <a:effectLst/>
                        <a:latin typeface="+mn-lt"/>
                        <a:ea typeface="+mn-ea"/>
                        <a:cs typeface="+mn-cs"/>
                      </a:endParaRPr>
                    </a:p>
                    <a:p>
                      <a:pPr algn="just">
                        <a:spcBef>
                          <a:spcPts val="0"/>
                        </a:spcBef>
                        <a:spcAft>
                          <a:spcPts val="0"/>
                        </a:spcAft>
                      </a:pPr>
                      <a:r>
                        <a:rPr lang="fr-FR" sz="1800" kern="1200" dirty="0">
                          <a:solidFill>
                            <a:schemeClr val="tx1"/>
                          </a:solidFill>
                          <a:effectLst/>
                          <a:latin typeface="+mn-lt"/>
                          <a:ea typeface="+mn-ea"/>
                          <a:cs typeface="+mn-cs"/>
                        </a:rPr>
                        <a:t>• Intégrer les modèles d’allaitements de la revue</a:t>
                      </a:r>
                    </a:p>
                    <a:p>
                      <a:pPr algn="just">
                        <a:spcBef>
                          <a:spcPts val="0"/>
                        </a:spcBef>
                        <a:spcAft>
                          <a:spcPts val="0"/>
                        </a:spcAft>
                      </a:pPr>
                      <a:r>
                        <a:rPr lang="fr-FR" sz="1800" kern="1200" dirty="0">
                          <a:solidFill>
                            <a:schemeClr val="tx1"/>
                          </a:solidFill>
                          <a:effectLst/>
                          <a:latin typeface="+mn-lt"/>
                          <a:ea typeface="+mn-ea"/>
                          <a:cs typeface="+mn-cs"/>
                        </a:rPr>
                        <a:t>• Réaliser des prédictions de concentrations pour les différents modèles</a:t>
                      </a:r>
                    </a:p>
                    <a:p>
                      <a:pPr algn="just">
                        <a:spcBef>
                          <a:spcPts val="0"/>
                        </a:spcBef>
                        <a:spcAft>
                          <a:spcPts val="0"/>
                        </a:spcAft>
                      </a:pPr>
                      <a:r>
                        <a:rPr lang="fr-FR" sz="1800" kern="1200" dirty="0">
                          <a:solidFill>
                            <a:schemeClr val="tx1"/>
                          </a:solidFill>
                          <a:effectLst/>
                          <a:latin typeface="+mn-lt"/>
                          <a:ea typeface="+mn-ea"/>
                          <a:cs typeface="+mn-cs"/>
                        </a:rPr>
                        <a:t>• Comparer les prédictions des modèles et avec les données de la littérature (i.e. </a:t>
                      </a:r>
                      <a:r>
                        <a:rPr lang="fr-FR" sz="1800" kern="1200" dirty="0" err="1">
                          <a:solidFill>
                            <a:schemeClr val="tx1"/>
                          </a:solidFill>
                          <a:effectLst/>
                          <a:latin typeface="+mn-lt"/>
                          <a:ea typeface="+mn-ea"/>
                          <a:cs typeface="+mn-cs"/>
                        </a:rPr>
                        <a:t>Sundberg</a:t>
                      </a:r>
                      <a:r>
                        <a:rPr lang="fr-FR" sz="1800" kern="1200" dirty="0">
                          <a:solidFill>
                            <a:schemeClr val="tx1"/>
                          </a:solidFill>
                          <a:effectLst/>
                          <a:latin typeface="+mn-lt"/>
                          <a:ea typeface="+mn-ea"/>
                          <a:cs typeface="+mn-cs"/>
                        </a:rPr>
                        <a:t> et al. 1991 et Lee et al. 2019)</a:t>
                      </a:r>
                    </a:p>
                    <a:p>
                      <a:pPr algn="just">
                        <a:spcBef>
                          <a:spcPts val="0"/>
                        </a:spcBef>
                        <a:spcAft>
                          <a:spcPts val="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9874108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6236" marR="46236" marT="0" marB="0">
                    <a:lnL>
                      <a:noFill/>
                    </a:lnL>
                    <a:lnR>
                      <a:noFill/>
                    </a:lnR>
                    <a:lnT>
                      <a:noFill/>
                    </a:lnT>
                    <a:lnB>
                      <a:noFill/>
                    </a:lnB>
                  </a:tcPr>
                </a:tc>
                <a:extLst>
                  <a:ext uri="{0D108BD9-81ED-4DB2-BD59-A6C34878D82A}">
                    <a16:rowId xmlns:a16="http://schemas.microsoft.com/office/drawing/2014/main" val="2493940388"/>
                  </a:ext>
                </a:extLst>
              </a:tr>
              <a:tr h="452087">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modèle PBPK est codé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MCSim</a:t>
                      </a:r>
                      <a:r>
                        <a:rPr lang="fr-FR" sz="1800" dirty="0">
                          <a:effectLst/>
                          <a:latin typeface="Calibri" panose="020F0502020204030204" pitchFamily="34" charset="0"/>
                          <a:ea typeface="Calibri" panose="020F0502020204030204" pitchFamily="34" charset="0"/>
                          <a:cs typeface="Times New Roman" panose="02020603050405020304" pitchFamily="18" charset="0"/>
                        </a:rPr>
                        <a:t> (Monte Carlo Simulation). La première étape consistera à intégrer les équations des modèles identifiés. La démarche globale mise en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oeuvre</a:t>
                      </a:r>
                      <a:r>
                        <a:rPr lang="fr-FR" sz="1800" dirty="0">
                          <a:effectLst/>
                          <a:latin typeface="Calibri" panose="020F0502020204030204" pitchFamily="34" charset="0"/>
                          <a:ea typeface="Calibri" panose="020F0502020204030204" pitchFamily="34" charset="0"/>
                          <a:cs typeface="Times New Roman" panose="02020603050405020304" pitchFamily="18" charset="0"/>
                        </a:rPr>
                        <a:t> sera prédictive une fois les différentes méthodes implémentées : (i) dosimétrie directe et simulations Monte Carlo et (ii) évaluation de la performance prédictive. Le traitement des résultats s’effectuera via R.</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495006638"/>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6236" marR="46236" marT="0" marB="0">
                    <a:lnL>
                      <a:noFill/>
                    </a:lnL>
                    <a:lnR>
                      <a:noFill/>
                    </a:lnR>
                    <a:lnT>
                      <a:noFill/>
                    </a:lnT>
                    <a:lnB>
                      <a:noFill/>
                    </a:lnB>
                  </a:tcPr>
                </a:tc>
                <a:extLst>
                  <a:ext uri="{0D108BD9-81ED-4DB2-BD59-A6C34878D82A}">
                    <a16:rowId xmlns:a16="http://schemas.microsoft.com/office/drawing/2014/main" val="2019982126"/>
                  </a:ext>
                </a:extLst>
              </a:tr>
              <a:tr h="493186">
                <a:tc>
                  <a:txBody>
                    <a:bodyPr/>
                    <a:lstStyle/>
                    <a:p>
                      <a:pPr algn="just">
                        <a:spcBef>
                          <a:spcPts val="300"/>
                        </a:spcBef>
                        <a:spcAft>
                          <a:spcPts val="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Dubbleboer et al. 2023. </a:t>
                      </a:r>
                      <a:r>
                        <a:rPr lang="da-DK" sz="1600" dirty="0">
                          <a:effectLst/>
                          <a:latin typeface="Calibri" panose="020F0502020204030204" pitchFamily="34" charset="0"/>
                          <a:ea typeface="Calibri" panose="020F0502020204030204" pitchFamily="34" charset="0"/>
                          <a:cs typeface="Times New Roman" panose="02020603050405020304" pitchFamily="18" charset="0"/>
                          <a:hlinkClick r:id="rId3"/>
                        </a:rPr>
                        <a:t>https://doi.org/10.1016/j.taap.2023.116495</a:t>
                      </a: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300"/>
                        </a:spcBef>
                        <a:spcAft>
                          <a:spcPts val="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Lee et al. 2019. </a:t>
                      </a:r>
                      <a:r>
                        <a:rPr lang="da-DK" sz="1600" dirty="0">
                          <a:effectLst/>
                          <a:latin typeface="Calibri" panose="020F0502020204030204" pitchFamily="34" charset="0"/>
                          <a:ea typeface="Calibri" panose="020F0502020204030204" pitchFamily="34" charset="0"/>
                          <a:cs typeface="Times New Roman" panose="02020603050405020304" pitchFamily="18" charset="0"/>
                          <a:hlinkClick r:id="rId4"/>
                        </a:rPr>
                        <a:t>https://doi.org/10.1016/j.etap.2008.08.014</a:t>
                      </a: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300"/>
                        </a:spcBef>
                        <a:spcAft>
                          <a:spcPts val="0"/>
                        </a:spcAft>
                      </a:pPr>
                      <a:r>
                        <a:rPr lang="da-DK" sz="1600" dirty="0">
                          <a:effectLst/>
                          <a:latin typeface="Calibri" panose="020F0502020204030204" pitchFamily="34" charset="0"/>
                          <a:ea typeface="Calibri" panose="020F0502020204030204" pitchFamily="34" charset="0"/>
                          <a:cs typeface="Times New Roman" panose="02020603050405020304" pitchFamily="18" charset="0"/>
                        </a:rPr>
                        <a:t>Sundberg et al. 1991. </a:t>
                      </a:r>
                      <a:r>
                        <a:rPr lang="da-DK" sz="1600" dirty="0">
                          <a:effectLst/>
                          <a:latin typeface="Calibri" panose="020F0502020204030204" pitchFamily="34" charset="0"/>
                          <a:ea typeface="Calibri" panose="020F0502020204030204" pitchFamily="34" charset="0"/>
                          <a:cs typeface="Times New Roman" panose="02020603050405020304" pitchFamily="18" charset="0"/>
                          <a:hlinkClick r:id="rId5"/>
                        </a:rPr>
                        <a:t>https://doi.org/10.1007/BF01691946</a:t>
                      </a:r>
                      <a:r>
                        <a:rPr lang="da-DK" sz="16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1479833432"/>
                  </a:ext>
                </a:extLst>
              </a:tr>
            </a:tbl>
          </a:graphicData>
        </a:graphic>
      </p:graphicFrame>
      <p:sp>
        <p:nvSpPr>
          <p:cNvPr id="8" name="Google Shape;137;p26">
            <a:extLst>
              <a:ext uri="{FF2B5EF4-FFF2-40B4-BE49-F238E27FC236}">
                <a16:creationId xmlns:a16="http://schemas.microsoft.com/office/drawing/2014/main" id="{4553911B-6929-46B7-B932-DAE11F031347}"/>
              </a:ext>
            </a:extLst>
          </p:cNvPr>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4 : </a:t>
            </a:r>
            <a:r>
              <a:rPr lang="fr-FR" sz="2400" dirty="0"/>
              <a:t>Modélisation PBPK chez la souris exposée au méthyl mercure : développement d’un module de lactation.</a:t>
            </a:r>
            <a:endParaRPr lang="fr-FR" dirty="0"/>
          </a:p>
        </p:txBody>
      </p:sp>
    </p:spTree>
    <p:extLst>
      <p:ext uri="{BB962C8B-B14F-4D97-AF65-F5344CB8AC3E}">
        <p14:creationId xmlns:p14="http://schemas.microsoft.com/office/powerpoint/2010/main" val="238946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66AD9F-07C3-4344-A831-0096C321967C}"/>
              </a:ext>
            </a:extLst>
          </p:cNvPr>
          <p:cNvSpPr>
            <a:spLocks noGrp="1"/>
          </p:cNvSpPr>
          <p:nvPr>
            <p:ph type="sldNum" idx="12"/>
          </p:nvPr>
        </p:nvSpPr>
        <p:spPr/>
        <p:txBody>
          <a:bodyPr/>
          <a:lstStyle/>
          <a:p>
            <a:fld id="{00000000-1234-1234-1234-123412341234}" type="slidenum">
              <a:rPr lang="fr-FR" smtClean="0"/>
              <a:pPr/>
              <a:t>5</a:t>
            </a:fld>
            <a:endParaRPr lang="fr-FR"/>
          </a:p>
        </p:txBody>
      </p:sp>
      <p:sp>
        <p:nvSpPr>
          <p:cNvPr id="5" name="Rectangle : coins arrondis 4">
            <a:extLst>
              <a:ext uri="{FF2B5EF4-FFF2-40B4-BE49-F238E27FC236}">
                <a16:creationId xmlns:a16="http://schemas.microsoft.com/office/drawing/2014/main" id="{5C2AEF31-4277-4997-A014-8AA673FBF966}"/>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Modalités d’évaluation</a:t>
            </a:r>
          </a:p>
        </p:txBody>
      </p:sp>
      <p:sp>
        <p:nvSpPr>
          <p:cNvPr id="6" name="Rectangle 5">
            <a:extLst>
              <a:ext uri="{FF2B5EF4-FFF2-40B4-BE49-F238E27FC236}">
                <a16:creationId xmlns:a16="http://schemas.microsoft.com/office/drawing/2014/main" id="{9F861B47-93C4-44AE-A199-F3D976FE9727}"/>
              </a:ext>
            </a:extLst>
          </p:cNvPr>
          <p:cNvSpPr/>
          <p:nvPr/>
        </p:nvSpPr>
        <p:spPr>
          <a:xfrm>
            <a:off x="1134835" y="2483356"/>
            <a:ext cx="9152165" cy="1891287"/>
          </a:xfrm>
          <a:prstGeom prst="rect">
            <a:avLst/>
          </a:prstGeom>
        </p:spPr>
        <p:txBody>
          <a:bodyPr wrap="square">
            <a:spAutoFit/>
          </a:bodyPr>
          <a:lstStyle/>
          <a:p>
            <a:pPr marL="285750" indent="-285750">
              <a:lnSpc>
                <a:spcPct val="150000"/>
              </a:lnSpc>
              <a:buFont typeface="Wingdings" panose="05000000000000000000" pitchFamily="2" charset="2"/>
              <a:buChar char="à"/>
            </a:pPr>
            <a:r>
              <a:rPr lang="fr-FR" sz="2000" b="1" dirty="0">
                <a:sym typeface="Wingdings" panose="05000000000000000000" pitchFamily="2" charset="2"/>
              </a:rPr>
              <a:t>1 rapport écrit - 10 pages </a:t>
            </a:r>
            <a:r>
              <a:rPr lang="fr-FR" sz="2000" dirty="0">
                <a:sym typeface="Wingdings" panose="05000000000000000000" pitchFamily="2" charset="2"/>
              </a:rPr>
              <a:t>: 24 janvier après-midi</a:t>
            </a:r>
          </a:p>
          <a:p>
            <a:pPr marL="285750" indent="-285750">
              <a:lnSpc>
                <a:spcPct val="150000"/>
              </a:lnSpc>
              <a:buFont typeface="Wingdings" panose="05000000000000000000" pitchFamily="2" charset="2"/>
              <a:buChar char="à"/>
            </a:pPr>
            <a:r>
              <a:rPr lang="fr-FR" sz="2000" b="1" dirty="0"/>
              <a:t>1 présentation orale – 15’ </a:t>
            </a:r>
            <a:r>
              <a:rPr lang="fr-FR" sz="2000" dirty="0"/>
              <a:t>+ 30’ de questions : 26 janvier matin</a:t>
            </a:r>
          </a:p>
          <a:p>
            <a:pPr>
              <a:lnSpc>
                <a:spcPct val="150000"/>
              </a:lnSpc>
            </a:pPr>
            <a:endParaRPr lang="fr-FR" sz="2000" dirty="0"/>
          </a:p>
          <a:p>
            <a:pPr>
              <a:lnSpc>
                <a:spcPct val="150000"/>
              </a:lnSpc>
            </a:pPr>
            <a:r>
              <a:rPr lang="fr-FR" sz="2000" dirty="0"/>
              <a:t>(Envoi des scenarios de simulation + résultats aux commanditaires)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FD646D04-5150-4E42-A7DB-449D9A79C029}"/>
              </a:ext>
            </a:extLst>
          </p:cNvPr>
          <p:cNvSpPr>
            <a:spLocks noGrp="1"/>
          </p:cNvSpPr>
          <p:nvPr>
            <p:ph type="sldNum" idx="12"/>
          </p:nvPr>
        </p:nvSpPr>
        <p:spPr/>
        <p:txBody>
          <a:bodyPr/>
          <a:lstStyle/>
          <a:p>
            <a:fld id="{00000000-1234-1234-1234-123412341234}" type="slidenum">
              <a:rPr lang="fr-FR" smtClean="0"/>
              <a:pPr/>
              <a:t>6</a:t>
            </a:fld>
            <a:endParaRPr lang="fr-FR"/>
          </a:p>
        </p:txBody>
      </p:sp>
      <p:sp>
        <p:nvSpPr>
          <p:cNvPr id="5" name="Rectangle : coins arrondis 4">
            <a:extLst>
              <a:ext uri="{FF2B5EF4-FFF2-40B4-BE49-F238E27FC236}">
                <a16:creationId xmlns:a16="http://schemas.microsoft.com/office/drawing/2014/main" id="{7AE62997-EFF6-43D4-BD7B-95FD1AB295F0}"/>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Planning</a:t>
            </a:r>
          </a:p>
        </p:txBody>
      </p:sp>
      <p:sp>
        <p:nvSpPr>
          <p:cNvPr id="6" name="ZoneTexte 5">
            <a:extLst>
              <a:ext uri="{FF2B5EF4-FFF2-40B4-BE49-F238E27FC236}">
                <a16:creationId xmlns:a16="http://schemas.microsoft.com/office/drawing/2014/main" id="{7486D0B8-CC79-4B4B-AB96-D768711811D3}"/>
              </a:ext>
            </a:extLst>
          </p:cNvPr>
          <p:cNvSpPr txBox="1"/>
          <p:nvPr/>
        </p:nvSpPr>
        <p:spPr>
          <a:xfrm>
            <a:off x="506187" y="1747157"/>
            <a:ext cx="1518557" cy="646331"/>
          </a:xfrm>
          <a:prstGeom prst="rect">
            <a:avLst/>
          </a:prstGeom>
          <a:noFill/>
        </p:spPr>
        <p:txBody>
          <a:bodyPr wrap="square" rtlCol="0">
            <a:spAutoFit/>
          </a:bodyPr>
          <a:lstStyle/>
          <a:p>
            <a:pPr algn="ctr"/>
            <a:r>
              <a:rPr lang="fr-FR" dirty="0"/>
              <a:t>1</a:t>
            </a:r>
            <a:r>
              <a:rPr lang="fr-FR" baseline="30000" dirty="0"/>
              <a:t>ère</a:t>
            </a:r>
            <a:r>
              <a:rPr lang="fr-FR" dirty="0"/>
              <a:t> semaine: cours-TP</a:t>
            </a:r>
          </a:p>
        </p:txBody>
      </p:sp>
      <p:pic>
        <p:nvPicPr>
          <p:cNvPr id="3" name="Image 2">
            <a:extLst>
              <a:ext uri="{FF2B5EF4-FFF2-40B4-BE49-F238E27FC236}">
                <a16:creationId xmlns:a16="http://schemas.microsoft.com/office/drawing/2014/main" id="{D1EA9B83-2694-4D62-AB85-0915A937F399}"/>
              </a:ext>
            </a:extLst>
          </p:cNvPr>
          <p:cNvPicPr>
            <a:picLocks noChangeAspect="1"/>
          </p:cNvPicPr>
          <p:nvPr/>
        </p:nvPicPr>
        <p:blipFill>
          <a:blip r:embed="rId3"/>
          <a:stretch>
            <a:fillRect/>
          </a:stretch>
        </p:blipFill>
        <p:spPr>
          <a:xfrm>
            <a:off x="4196442" y="477612"/>
            <a:ext cx="7301592" cy="626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246AFE3-097B-4449-A9E5-D9676EB5A222}"/>
              </a:ext>
            </a:extLst>
          </p:cNvPr>
          <p:cNvSpPr>
            <a:spLocks noGrp="1"/>
          </p:cNvSpPr>
          <p:nvPr>
            <p:ph type="sldNum" idx="12"/>
          </p:nvPr>
        </p:nvSpPr>
        <p:spPr/>
        <p:txBody>
          <a:bodyPr/>
          <a:lstStyle/>
          <a:p>
            <a:fld id="{00000000-1234-1234-1234-123412341234}" type="slidenum">
              <a:rPr lang="fr-FR" smtClean="0"/>
              <a:pPr/>
              <a:t>7</a:t>
            </a:fld>
            <a:endParaRPr lang="fr-FR"/>
          </a:p>
        </p:txBody>
      </p:sp>
      <p:sp>
        <p:nvSpPr>
          <p:cNvPr id="6" name="Rectangle : coins arrondis 5">
            <a:extLst>
              <a:ext uri="{FF2B5EF4-FFF2-40B4-BE49-F238E27FC236}">
                <a16:creationId xmlns:a16="http://schemas.microsoft.com/office/drawing/2014/main" id="{3EB4BAEB-01B6-4919-B99F-2FAA16E6CD48}"/>
              </a:ext>
            </a:extLst>
          </p:cNvPr>
          <p:cNvSpPr/>
          <p:nvPr/>
        </p:nvSpPr>
        <p:spPr>
          <a:xfrm>
            <a:off x="506187" y="323946"/>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Planning</a:t>
            </a:r>
          </a:p>
        </p:txBody>
      </p:sp>
      <p:sp>
        <p:nvSpPr>
          <p:cNvPr id="8" name="ZoneTexte 7">
            <a:extLst>
              <a:ext uri="{FF2B5EF4-FFF2-40B4-BE49-F238E27FC236}">
                <a16:creationId xmlns:a16="http://schemas.microsoft.com/office/drawing/2014/main" id="{0EFF24C7-78BA-46FE-9C8A-4DDB35C3E431}"/>
              </a:ext>
            </a:extLst>
          </p:cNvPr>
          <p:cNvSpPr txBox="1"/>
          <p:nvPr/>
        </p:nvSpPr>
        <p:spPr>
          <a:xfrm>
            <a:off x="506187" y="1877785"/>
            <a:ext cx="3020784" cy="923330"/>
          </a:xfrm>
          <a:prstGeom prst="rect">
            <a:avLst/>
          </a:prstGeom>
          <a:noFill/>
        </p:spPr>
        <p:txBody>
          <a:bodyPr wrap="square" rtlCol="0">
            <a:spAutoFit/>
          </a:bodyPr>
          <a:lstStyle/>
          <a:p>
            <a:pPr algn="ctr"/>
            <a:r>
              <a:rPr lang="fr-FR" dirty="0"/>
              <a:t>2</a:t>
            </a:r>
            <a:r>
              <a:rPr lang="fr-FR" baseline="30000" dirty="0"/>
              <a:t>ème</a:t>
            </a:r>
            <a:r>
              <a:rPr lang="fr-FR" dirty="0"/>
              <a:t> et 3</a:t>
            </a:r>
            <a:r>
              <a:rPr lang="fr-FR" baseline="30000" dirty="0"/>
              <a:t>ème</a:t>
            </a:r>
            <a:r>
              <a:rPr lang="fr-FR" dirty="0"/>
              <a:t>  semaines : </a:t>
            </a:r>
          </a:p>
          <a:p>
            <a:pPr algn="ctr"/>
            <a:r>
              <a:rPr lang="fr-FR" dirty="0"/>
              <a:t>travail en autonomie et avec commanditaire</a:t>
            </a:r>
          </a:p>
        </p:txBody>
      </p:sp>
      <p:pic>
        <p:nvPicPr>
          <p:cNvPr id="7" name="Image 6">
            <a:extLst>
              <a:ext uri="{FF2B5EF4-FFF2-40B4-BE49-F238E27FC236}">
                <a16:creationId xmlns:a16="http://schemas.microsoft.com/office/drawing/2014/main" id="{264B6E69-AAF1-400F-9452-D0A1B82534F5}"/>
              </a:ext>
            </a:extLst>
          </p:cNvPr>
          <p:cNvPicPr>
            <a:picLocks noChangeAspect="1"/>
          </p:cNvPicPr>
          <p:nvPr/>
        </p:nvPicPr>
        <p:blipFill rotWithShape="1">
          <a:blip r:embed="rId2"/>
          <a:srcRect b="97666"/>
          <a:stretch/>
        </p:blipFill>
        <p:spPr>
          <a:xfrm>
            <a:off x="3947434" y="1441518"/>
            <a:ext cx="7822363" cy="199503"/>
          </a:xfrm>
          <a:prstGeom prst="rect">
            <a:avLst/>
          </a:prstGeom>
        </p:spPr>
      </p:pic>
      <p:pic>
        <p:nvPicPr>
          <p:cNvPr id="2" name="Image 1">
            <a:extLst>
              <a:ext uri="{FF2B5EF4-FFF2-40B4-BE49-F238E27FC236}">
                <a16:creationId xmlns:a16="http://schemas.microsoft.com/office/drawing/2014/main" id="{C4288117-0159-448D-8F5A-756F16297085}"/>
              </a:ext>
            </a:extLst>
          </p:cNvPr>
          <p:cNvPicPr>
            <a:picLocks noChangeAspect="1"/>
          </p:cNvPicPr>
          <p:nvPr/>
        </p:nvPicPr>
        <p:blipFill>
          <a:blip r:embed="rId3"/>
          <a:stretch>
            <a:fillRect/>
          </a:stretch>
        </p:blipFill>
        <p:spPr>
          <a:xfrm>
            <a:off x="3939269" y="1641020"/>
            <a:ext cx="7831851" cy="4645479"/>
          </a:xfrm>
          <a:prstGeom prst="rect">
            <a:avLst/>
          </a:prstGeom>
        </p:spPr>
      </p:pic>
    </p:spTree>
    <p:extLst>
      <p:ext uri="{BB962C8B-B14F-4D97-AF65-F5344CB8AC3E}">
        <p14:creationId xmlns:p14="http://schemas.microsoft.com/office/powerpoint/2010/main" val="70162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83FFE-5728-434A-A6DB-7FBEE84B02FF}"/>
              </a:ext>
            </a:extLst>
          </p:cNvPr>
          <p:cNvSpPr/>
          <p:nvPr/>
        </p:nvSpPr>
        <p:spPr>
          <a:xfrm>
            <a:off x="1232807" y="1885740"/>
            <a:ext cx="10107386" cy="3195747"/>
          </a:xfrm>
          <a:prstGeom prst="rect">
            <a:avLst/>
          </a:prstGeom>
        </p:spPr>
        <p:txBody>
          <a:bodyPr wrap="square">
            <a:spAutoFit/>
          </a:bodyPr>
          <a:lstStyle/>
          <a:p>
            <a:pPr fontAlgn="base">
              <a:spcBef>
                <a:spcPts val="1000"/>
              </a:spcBef>
              <a:spcAft>
                <a:spcPts val="1200"/>
              </a:spcAft>
              <a:buFont typeface="Arial" panose="020B0604020202020204" pitchFamily="34" charset="0"/>
              <a:buChar char="•"/>
            </a:pPr>
            <a:r>
              <a:rPr lang="fr-FR" sz="2000" b="0" i="0" u="none" strike="noStrike" dirty="0">
                <a:effectLst/>
              </a:rPr>
              <a:t> Installation de R (version 4.2.2) : </a:t>
            </a:r>
            <a:r>
              <a:rPr lang="fr-FR" sz="2000" b="0" i="0" u="sng" strike="noStrike" dirty="0">
                <a:solidFill>
                  <a:srgbClr val="0070C0"/>
                </a:solidFill>
                <a:effectLst/>
                <a:hlinkClick r:id="rId2">
                  <a:extLst>
                    <a:ext uri="{A12FA001-AC4F-418D-AE19-62706E023703}">
                      <ahyp:hlinkClr xmlns:ahyp="http://schemas.microsoft.com/office/drawing/2018/hyperlinkcolor" val="tx"/>
                    </a:ext>
                  </a:extLst>
                </a:hlinkClick>
              </a:rPr>
              <a:t>https://cran.r-project.org/bin/windows/base/old/4.2.2/</a:t>
            </a:r>
            <a:endParaRPr lang="fr-FR" sz="2000" b="0" i="0" u="none" strike="noStrike" dirty="0">
              <a:solidFill>
                <a:srgbClr val="0070C0"/>
              </a:solidFill>
              <a:effectLst/>
            </a:endParaRPr>
          </a:p>
          <a:p>
            <a:pPr fontAlgn="base">
              <a:spcBef>
                <a:spcPts val="1000"/>
              </a:spcBef>
              <a:buFont typeface="Arial" panose="020B0604020202020204" pitchFamily="34" charset="0"/>
              <a:buChar char="•"/>
            </a:pPr>
            <a:r>
              <a:rPr lang="fr-FR" sz="2000" b="0" i="0" u="none" strike="noStrike" dirty="0">
                <a:effectLst/>
              </a:rPr>
              <a:t> Installation de </a:t>
            </a:r>
            <a:r>
              <a:rPr lang="fr-FR" sz="2000" b="0" i="0" u="none" strike="noStrike" dirty="0" err="1">
                <a:effectLst/>
              </a:rPr>
              <a:t>Rstudio</a:t>
            </a:r>
            <a:r>
              <a:rPr lang="fr-FR" sz="2000" b="0" i="0" u="none" strike="noStrike" dirty="0">
                <a:effectLst/>
              </a:rPr>
              <a:t> (ou </a:t>
            </a:r>
            <a:r>
              <a:rPr lang="fr-FR" sz="2000" b="0" i="0" u="none" strike="noStrike" dirty="0" err="1">
                <a:effectLst/>
              </a:rPr>
              <a:t>Posit</a:t>
            </a:r>
            <a:r>
              <a:rPr lang="fr-FR" sz="2000" b="0" i="0" u="none" strike="noStrike" dirty="0">
                <a:effectLst/>
              </a:rPr>
              <a:t>) (version 2022.12.0) :</a:t>
            </a:r>
            <a:r>
              <a:rPr lang="fr-FR" sz="2000" dirty="0"/>
              <a:t> </a:t>
            </a:r>
            <a:r>
              <a:rPr lang="fr-FR" sz="2000" b="0" i="0" u="sng" strike="noStrike" dirty="0">
                <a:solidFill>
                  <a:srgbClr val="0070C0"/>
                </a:solidFill>
                <a:effectLst/>
                <a:hlinkClick r:id="rId3">
                  <a:extLst>
                    <a:ext uri="{A12FA001-AC4F-418D-AE19-62706E023703}">
                      <ahyp:hlinkClr xmlns:ahyp="http://schemas.microsoft.com/office/drawing/2018/hyperlinkcolor" val="tx"/>
                    </a:ext>
                  </a:extLst>
                </a:hlinkClick>
              </a:rPr>
              <a:t>https://posit.co/downloads/</a:t>
            </a:r>
            <a:r>
              <a:rPr lang="fr-FR" sz="2000" b="0" i="0" u="sng" strike="noStrike" dirty="0">
                <a:solidFill>
                  <a:srgbClr val="0070C0"/>
                </a:solidFill>
                <a:effectLst/>
              </a:rPr>
              <a:t> </a:t>
            </a:r>
            <a:r>
              <a:rPr lang="fr-FR" sz="2000" u="sng" dirty="0">
                <a:solidFill>
                  <a:srgbClr val="0070C0"/>
                </a:solidFill>
              </a:rPr>
              <a:t> </a:t>
            </a:r>
            <a:endParaRPr lang="fr-FR" sz="2000" b="0" i="0" u="none" strike="noStrike" dirty="0">
              <a:solidFill>
                <a:srgbClr val="0070C0"/>
              </a:solidFill>
              <a:effectLst/>
            </a:endParaRPr>
          </a:p>
          <a:p>
            <a:pPr fontAlgn="base">
              <a:spcBef>
                <a:spcPts val="1000"/>
              </a:spcBef>
              <a:buFont typeface="Arial" panose="020B0604020202020204" pitchFamily="34" charset="0"/>
              <a:buChar char="•"/>
            </a:pPr>
            <a:r>
              <a:rPr lang="fr-FR" sz="2000" b="0" i="0" u="none" strike="noStrike" dirty="0">
                <a:effectLst/>
              </a:rPr>
              <a:t> Installation du package R ‘</a:t>
            </a:r>
            <a:r>
              <a:rPr lang="fr-FR" sz="2000" b="0" i="0" u="none" strike="noStrike" dirty="0" err="1">
                <a:effectLst/>
              </a:rPr>
              <a:t>deSolve</a:t>
            </a:r>
            <a:r>
              <a:rPr lang="fr-FR" sz="2000" b="0" i="0" u="none" strike="noStrike" dirty="0">
                <a:effectLst/>
              </a:rPr>
              <a:t>’ :</a:t>
            </a:r>
          </a:p>
          <a:p>
            <a:pPr marL="742950" lvl="1" indent="-285750" fontAlgn="base">
              <a:spcBef>
                <a:spcPts val="1000"/>
              </a:spcBef>
              <a:buFont typeface="Courier New" panose="02070309020205020404" pitchFamily="49" charset="0"/>
              <a:buChar char="o"/>
            </a:pPr>
            <a:r>
              <a:rPr lang="fr-FR" sz="2000" b="0" i="0" u="none" strike="noStrike" dirty="0">
                <a:effectLst/>
              </a:rPr>
              <a:t>Ouvrir </a:t>
            </a:r>
            <a:r>
              <a:rPr lang="fr-FR" sz="2000" b="0" i="0" u="none" strike="noStrike" dirty="0" err="1">
                <a:effectLst/>
              </a:rPr>
              <a:t>Rstudio</a:t>
            </a:r>
            <a:endParaRPr lang="fr-FR" sz="2000" b="0" i="0" u="none" strike="noStrike" dirty="0">
              <a:effectLst/>
            </a:endParaRPr>
          </a:p>
          <a:p>
            <a:pPr marL="742950" lvl="1" indent="-285750" fontAlgn="base">
              <a:spcBef>
                <a:spcPts val="1000"/>
              </a:spcBef>
              <a:spcAft>
                <a:spcPts val="1200"/>
              </a:spcAft>
              <a:buFont typeface="Courier New" panose="02070309020205020404" pitchFamily="49" charset="0"/>
              <a:buChar char="o"/>
            </a:pPr>
            <a:r>
              <a:rPr lang="fr-FR" sz="2000" b="0" i="0" u="none" strike="noStrike" dirty="0">
                <a:effectLst/>
              </a:rPr>
              <a:t>En bas à gauche dans la console, tapez la commande suivante :</a:t>
            </a:r>
            <a:br>
              <a:rPr lang="fr-FR" sz="2000" b="0" i="0" u="none" strike="noStrike" dirty="0">
                <a:effectLst/>
              </a:rPr>
            </a:br>
            <a:r>
              <a:rPr lang="fr-FR" sz="2000" b="0" i="0" u="none" strike="noStrike" dirty="0" err="1">
                <a:effectLst/>
              </a:rPr>
              <a:t>install.packages</a:t>
            </a:r>
            <a:r>
              <a:rPr lang="fr-FR" sz="2000" b="0" i="0" u="none" strike="noStrike" dirty="0">
                <a:effectLst/>
              </a:rPr>
              <a:t>(‘ </a:t>
            </a:r>
            <a:r>
              <a:rPr lang="fr-FR" sz="2000" b="0" i="0" u="none" strike="noStrike" dirty="0" err="1">
                <a:effectLst/>
              </a:rPr>
              <a:t>deSolve</a:t>
            </a:r>
            <a:r>
              <a:rPr lang="fr-FR" sz="2000" b="0" i="0" u="none" strike="noStrike" dirty="0">
                <a:effectLst/>
              </a:rPr>
              <a:t>’)</a:t>
            </a:r>
          </a:p>
          <a:p>
            <a:pPr fontAlgn="base">
              <a:spcBef>
                <a:spcPts val="1000"/>
              </a:spcBef>
              <a:spcAft>
                <a:spcPts val="1200"/>
              </a:spcAft>
              <a:buFont typeface="Arial" panose="020B0604020202020204" pitchFamily="34" charset="0"/>
              <a:buChar char="•"/>
            </a:pPr>
            <a:r>
              <a:rPr lang="fr-FR" sz="2000" b="0" i="0" u="none" strike="noStrike" dirty="0">
                <a:effectLst/>
              </a:rPr>
              <a:t> Installation </a:t>
            </a:r>
            <a:r>
              <a:rPr lang="fr-FR" sz="2000" b="0" i="0" u="none" strike="noStrike" dirty="0" err="1">
                <a:effectLst/>
              </a:rPr>
              <a:t>Netlogo</a:t>
            </a:r>
            <a:r>
              <a:rPr lang="fr-FR" sz="2000" b="0" i="0" u="none" strike="noStrike" dirty="0">
                <a:effectLst/>
              </a:rPr>
              <a:t> : </a:t>
            </a:r>
            <a:r>
              <a:rPr lang="fr-FR" sz="2000" b="0" i="0" u="none" strike="noStrike" dirty="0">
                <a:effectLst/>
                <a:hlinkClick r:id="rId4"/>
              </a:rPr>
              <a:t>https://ccl.northwestern.edu/netlogo/download.shtml</a:t>
            </a:r>
            <a:r>
              <a:rPr lang="fr-FR" sz="2000" b="0" i="0" u="none" strike="noStrike" dirty="0">
                <a:effectLst/>
              </a:rPr>
              <a:t> </a:t>
            </a:r>
          </a:p>
        </p:txBody>
      </p:sp>
      <p:sp>
        <p:nvSpPr>
          <p:cNvPr id="6" name="Rectangle : coins arrondis 5">
            <a:extLst>
              <a:ext uri="{FF2B5EF4-FFF2-40B4-BE49-F238E27FC236}">
                <a16:creationId xmlns:a16="http://schemas.microsoft.com/office/drawing/2014/main" id="{1C39F282-85F5-4DD3-8469-36B5C7EC0F16}"/>
              </a:ext>
            </a:extLst>
          </p:cNvPr>
          <p:cNvSpPr/>
          <p:nvPr/>
        </p:nvSpPr>
        <p:spPr>
          <a:xfrm>
            <a:off x="506187" y="323946"/>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M&amp;M pour les TP</a:t>
            </a:r>
          </a:p>
        </p:txBody>
      </p:sp>
      <p:sp>
        <p:nvSpPr>
          <p:cNvPr id="7" name="Espace réservé du numéro de diapositive 6">
            <a:extLst>
              <a:ext uri="{FF2B5EF4-FFF2-40B4-BE49-F238E27FC236}">
                <a16:creationId xmlns:a16="http://schemas.microsoft.com/office/drawing/2014/main" id="{BCD10B48-8576-42A1-8864-83647AB6895B}"/>
              </a:ext>
            </a:extLst>
          </p:cNvPr>
          <p:cNvSpPr>
            <a:spLocks noGrp="1"/>
          </p:cNvSpPr>
          <p:nvPr>
            <p:ph type="sldNum" idx="12"/>
          </p:nvPr>
        </p:nvSpPr>
        <p:spPr/>
        <p:txBody>
          <a:bodyPr/>
          <a:lstStyle/>
          <a:p>
            <a:fld id="{00000000-1234-1234-1234-123412341234}" type="slidenum">
              <a:rPr lang="fr-FR" smtClean="0"/>
              <a:pPr/>
              <a:t>8</a:t>
            </a:fld>
            <a:endParaRPr lang="fr-FR"/>
          </a:p>
        </p:txBody>
      </p:sp>
    </p:spTree>
    <p:extLst>
      <p:ext uri="{BB962C8B-B14F-4D97-AF65-F5344CB8AC3E}">
        <p14:creationId xmlns:p14="http://schemas.microsoft.com/office/powerpoint/2010/main" val="427013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1299299-5D5E-4090-85FA-81AB0590D1A3}"/>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5" name="Bouton d'action : Aide 4">
            <a:hlinkClick r:id="" action="ppaction://noaction" highlightClick="1"/>
            <a:extLst>
              <a:ext uri="{FF2B5EF4-FFF2-40B4-BE49-F238E27FC236}">
                <a16:creationId xmlns:a16="http://schemas.microsoft.com/office/drawing/2014/main" id="{7E8993E4-ED41-46C9-8621-C196A183DFB7}"/>
              </a:ext>
            </a:extLst>
          </p:cNvPr>
          <p:cNvSpPr/>
          <p:nvPr/>
        </p:nvSpPr>
        <p:spPr>
          <a:xfrm>
            <a:off x="4695825" y="2126796"/>
            <a:ext cx="2317296" cy="2469697"/>
          </a:xfrm>
          <a:prstGeom prst="actionButtonHelp">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numéro de diapositive 5">
            <a:extLst>
              <a:ext uri="{FF2B5EF4-FFF2-40B4-BE49-F238E27FC236}">
                <a16:creationId xmlns:a16="http://schemas.microsoft.com/office/drawing/2014/main" id="{8DC70A82-4318-41E1-A782-783DA5F443D9}"/>
              </a:ext>
            </a:extLst>
          </p:cNvPr>
          <p:cNvSpPr>
            <a:spLocks noGrp="1"/>
          </p:cNvSpPr>
          <p:nvPr>
            <p:ph type="sldNum" sz="quarter" idx="12"/>
          </p:nvPr>
        </p:nvSpPr>
        <p:spPr/>
        <p:txBody>
          <a:bodyPr/>
          <a:lstStyle/>
          <a:p>
            <a:fld id="{A7AC398A-F763-4301-B81B-09CBB979320A}" type="slidenum">
              <a:rPr lang="fr-FR" smtClean="0"/>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41794</TotalTime>
  <Words>4950</Words>
  <Application>Microsoft Office PowerPoint</Application>
  <PresentationFormat>Grand écran</PresentationFormat>
  <Paragraphs>395</Paragraphs>
  <Slides>43</Slides>
  <Notes>41</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43</vt:i4>
      </vt:variant>
    </vt:vector>
  </HeadingPairs>
  <TitlesOfParts>
    <vt:vector size="56" baseType="lpstr">
      <vt:lpstr>MS PGothic</vt:lpstr>
      <vt:lpstr>Arial</vt:lpstr>
      <vt:lpstr>Calibri</vt:lpstr>
      <vt:lpstr>Calibri Light</vt:lpstr>
      <vt:lpstr>Comic Sans MS</vt:lpstr>
      <vt:lpstr>Courier New</vt:lpstr>
      <vt:lpstr>Helvetica Neue</vt:lpstr>
      <vt:lpstr>Marianne</vt:lpstr>
      <vt:lpstr>Noto Sans Symbols</vt:lpstr>
      <vt:lpstr>Symbol</vt:lpstr>
      <vt:lpstr>Times New Roman</vt:lpstr>
      <vt:lpstr>Wingdings</vt:lpstr>
      <vt:lpstr>Thème Office</vt:lpstr>
      <vt:lpstr>Introduction à la modélisation des risques liés aux contaminants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scénarios / variables d’entrée</vt:lpstr>
      <vt:lpstr>Présentation PowerPoint</vt:lpstr>
      <vt:lpstr>Présentation PowerPoint</vt:lpstr>
      <vt:lpstr>Présentation PowerPoint</vt:lpstr>
      <vt:lpstr>The 5 Main Functions of Models (source: Varenne et al. 2013)</vt:lpstr>
      <vt:lpstr>Présentation PowerPoint</vt:lpstr>
      <vt:lpstr>Source : Varenne (2008, 2013)</vt:lpstr>
      <vt:lpstr>Source : Varenne (2008, 2013)</vt:lpstr>
      <vt:lpstr>Source : Varenne (2008, 2013)</vt:lpstr>
      <vt:lpstr>Présentation PowerPoint</vt:lpstr>
      <vt:lpstr>Présentation PowerPoint</vt:lpstr>
      <vt:lpstr>Présentation PowerPoint</vt:lpstr>
      <vt:lpstr>Présentation PowerPoint</vt:lpstr>
      <vt:lpstr>Présentation PowerPoint</vt:lpstr>
      <vt:lpstr>Présentation PowerPoint</vt:lpstr>
      <vt:lpstr>(Stéphanie Mahévas, Ifremer)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la modélisation en (éco)toxicologie</dc:title>
  <dc:creator>Juliette Fabure</dc:creator>
  <cp:lastModifiedBy>Juliette FABURE</cp:lastModifiedBy>
  <cp:revision>32</cp:revision>
  <cp:lastPrinted>2024-01-08T07:06:21Z</cp:lastPrinted>
  <dcterms:created xsi:type="dcterms:W3CDTF">2023-12-11T09:52:28Z</dcterms:created>
  <dcterms:modified xsi:type="dcterms:W3CDTF">2024-12-18T21:46:03Z</dcterms:modified>
</cp:coreProperties>
</file>